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arlow" charset="1" panose="00000500000000000000"/>
      <p:regular r:id="rId29"/>
    </p:embeddedFont>
    <p:embeddedFont>
      <p:font typeface="Aileron" charset="1" panose="00000500000000000000"/>
      <p:regular r:id="rId31"/>
    </p:embeddedFont>
    <p:embeddedFont>
      <p:font typeface="Barlow Bold" charset="1" panose="00000800000000000000"/>
      <p:regular r:id="rId32"/>
    </p:embeddedFont>
    <p:embeddedFont>
      <p:font typeface="Barlow Semi-Bold" charset="1" panose="000007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notesMasters/notesMaster1.xml" Type="http://schemas.openxmlformats.org/officeDocument/2006/relationships/notesMaster"/><Relationship Id="rId27" Target="theme/theme2.xml" Type="http://schemas.openxmlformats.org/officeDocument/2006/relationships/theme"/><Relationship Id="rId28" Target="notesSlides/notesSlide1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notesSlides/notesSlide2.xml" Type="http://schemas.openxmlformats.org/officeDocument/2006/relationships/notes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fonts/font36.fntdata" Type="http://schemas.openxmlformats.org/officeDocument/2006/relationships/font"/><Relationship Id="rId37" Target="notesSlides/notesSlide6.xml" Type="http://schemas.openxmlformats.org/officeDocument/2006/relationships/notesSlide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9.xml" Type="http://schemas.openxmlformats.org/officeDocument/2006/relationships/notesSlide"/><Relationship Id="rId41" Target="notesSlides/notesSlide10.xml" Type="http://schemas.openxmlformats.org/officeDocument/2006/relationships/notesSlide"/><Relationship Id="rId42" Target="notesSlides/notesSlide11.xml" Type="http://schemas.openxmlformats.org/officeDocument/2006/relationships/notesSlide"/><Relationship Id="rId43" Target="notesSlides/notesSlide12.xml" Type="http://schemas.openxmlformats.org/officeDocument/2006/relationships/notesSlide"/><Relationship Id="rId44" Target="notesSlides/notesSlide13.xml" Type="http://schemas.openxmlformats.org/officeDocument/2006/relationships/notesSlide"/><Relationship Id="rId45" Target="notesSlides/notesSlide14.xml" Type="http://schemas.openxmlformats.org/officeDocument/2006/relationships/notesSlide"/><Relationship Id="rId46" Target="notesSlides/notesSlide15.xml" Type="http://schemas.openxmlformats.org/officeDocument/2006/relationships/notesSlide"/><Relationship Id="rId47" Target="notesSlides/notesSlide16.xml" Type="http://schemas.openxmlformats.org/officeDocument/2006/relationships/notesSlide"/><Relationship Id="rId48" Target="notesSlides/notesSlide17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jpeg" Type="http://schemas.openxmlformats.org/officeDocument/2006/relationships/image"/><Relationship Id="rId8" Target="../media/image2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11" Target="../media/image30.jpeg" Type="http://schemas.openxmlformats.org/officeDocument/2006/relationships/image"/><Relationship Id="rId12" Target="../media/image31.jpeg" Type="http://schemas.openxmlformats.org/officeDocument/2006/relationships/image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7F7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5358840" y="1108553"/>
            <a:ext cx="11859377" cy="8069894"/>
          </a:xfrm>
          <a:prstGeom prst="rect">
            <a:avLst/>
          </a:prstGeom>
          <a:solidFill>
            <a:srgbClr val="383444"/>
          </a:solid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5607369" y="1365529"/>
            <a:ext cx="11362320" cy="7555943"/>
          </a:xfrm>
          <a:custGeom>
            <a:avLst/>
            <a:gdLst/>
            <a:ahLst/>
            <a:cxnLst/>
            <a:rect r="r" b="b" t="t" l="l"/>
            <a:pathLst>
              <a:path h="7555943" w="11362320">
                <a:moveTo>
                  <a:pt x="0" y="0"/>
                </a:moveTo>
                <a:lnTo>
                  <a:pt x="11362320" y="0"/>
                </a:lnTo>
                <a:lnTo>
                  <a:pt x="11362320" y="7555942"/>
                </a:lnTo>
                <a:lnTo>
                  <a:pt x="0" y="7555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781" r="0" b="-6278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3248" y="1996761"/>
            <a:ext cx="6982269" cy="6293479"/>
            <a:chOff x="0" y="0"/>
            <a:chExt cx="9309692" cy="8391305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9309692" cy="8391305"/>
            </a:xfrm>
            <a:prstGeom prst="rect">
              <a:avLst/>
            </a:prstGeom>
            <a:solidFill>
              <a:srgbClr val="383444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24778" y="609216"/>
              <a:ext cx="8260135" cy="6309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24"/>
                </a:lnSpc>
              </a:pPr>
              <a:r>
                <a:rPr lang="en-US" sz="8400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Earth Alert: Sistema de Alerta Temprana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4778" y="7254404"/>
              <a:ext cx="8260135" cy="594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80"/>
                </a:lnSpc>
              </a:pPr>
              <a:r>
                <a:rPr lang="en-US" sz="2700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por Nicolás Palma y Miguel Montenegro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7F7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1005185"/>
            <a:ext cx="9352359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365B6D"/>
                </a:solidFill>
                <a:latin typeface="Barlow Bold"/>
                <a:ea typeface="Barlow Bold"/>
                <a:cs typeface="Barlow Bold"/>
                <a:sym typeface="Barlow Bold"/>
              </a:rPr>
              <a:t>Cronograma del proyecto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5869930"/>
            <a:ext cx="16303526" cy="38100"/>
            <a:chOff x="0" y="0"/>
            <a:chExt cx="21738035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38082" cy="50800"/>
            </a:xfrm>
            <a:custGeom>
              <a:avLst/>
              <a:gdLst/>
              <a:ahLst/>
              <a:cxnLst/>
              <a:rect r="r" b="b" t="t" l="l"/>
              <a:pathLst>
                <a:path h="50800" w="21738082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21712682" y="0"/>
                  </a:lnTo>
                  <a:cubicBezTo>
                    <a:pt x="21726652" y="0"/>
                    <a:pt x="21738082" y="11430"/>
                    <a:pt x="21738082" y="25400"/>
                  </a:cubicBezTo>
                  <a:cubicBezTo>
                    <a:pt x="21738082" y="39370"/>
                    <a:pt x="21726652" y="50800"/>
                    <a:pt x="21712682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148732" y="4877692"/>
            <a:ext cx="38100" cy="992237"/>
            <a:chOff x="0" y="0"/>
            <a:chExt cx="50800" cy="13229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842891" y="5545038"/>
            <a:ext cx="649784" cy="649784"/>
            <a:chOff x="0" y="0"/>
            <a:chExt cx="866378" cy="8663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072830" y="5647730"/>
            <a:ext cx="18975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b="true" sz="2750">
                <a:solidFill>
                  <a:srgbClr val="1D4355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66355" y="2543919"/>
            <a:ext cx="3802856" cy="43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b="true" sz="2360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Análisis de requisitos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755" y="3080742"/>
            <a:ext cx="5784205" cy="9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091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Revisión detallada de las necesidades del cliente y definición de los objetivos clave del proyecto.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466111" y="5869930"/>
            <a:ext cx="38100" cy="992237"/>
            <a:chOff x="0" y="0"/>
            <a:chExt cx="50800" cy="132298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7160269" y="5545038"/>
            <a:ext cx="649784" cy="649784"/>
            <a:chOff x="0" y="0"/>
            <a:chExt cx="866378" cy="86637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354192" y="5647730"/>
            <a:ext cx="26193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b="true" sz="2750">
                <a:solidFill>
                  <a:srgbClr val="1D4355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18684" y="7069634"/>
            <a:ext cx="4132957" cy="43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0"/>
              </a:lnSpc>
            </a:pPr>
            <a:r>
              <a:rPr lang="en-US" b="true" sz="2360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Diseño de arquitectura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93134" y="7606456"/>
            <a:ext cx="5784205" cy="9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091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Planificación de la estructura y flujo del sistema, teniendo en cuenta los requisitos técnicos.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783491" y="4877692"/>
            <a:ext cx="38100" cy="992237"/>
            <a:chOff x="0" y="0"/>
            <a:chExt cx="50800" cy="13229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477649" y="5545038"/>
            <a:ext cx="649784" cy="649784"/>
            <a:chOff x="0" y="0"/>
            <a:chExt cx="866378" cy="8663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sp>
        <p:nvSpPr>
          <p:cNvPr name="TextBox 30" id="30"/>
          <p:cNvSpPr txBox="true"/>
          <p:nvPr/>
        </p:nvSpPr>
        <p:spPr>
          <a:xfrm rot="60000">
            <a:off x="10487497" y="5650856"/>
            <a:ext cx="66835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b="true" sz="2750">
                <a:solidFill>
                  <a:srgbClr val="1D4355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2.2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030592" y="2534394"/>
            <a:ext cx="35440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b="true" sz="2750">
                <a:solidFill>
                  <a:srgbClr val="1D4355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Desarrollo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910512" y="3080742"/>
            <a:ext cx="5784205" cy="9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091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Implementación de las funcionalidades y características clave de la aplicación web y móvil.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100870" y="5869930"/>
            <a:ext cx="38100" cy="992237"/>
            <a:chOff x="0" y="0"/>
            <a:chExt cx="50800" cy="132298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800" cy="1322959"/>
            </a:xfrm>
            <a:custGeom>
              <a:avLst/>
              <a:gdLst/>
              <a:ahLst/>
              <a:cxnLst/>
              <a:rect r="r" b="b" t="t" l="l"/>
              <a:pathLst>
                <a:path h="132295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97559"/>
                  </a:lnTo>
                  <a:cubicBezTo>
                    <a:pt x="50800" y="1311529"/>
                    <a:pt x="39370" y="1322959"/>
                    <a:pt x="25400" y="1322959"/>
                  </a:cubicBezTo>
                  <a:cubicBezTo>
                    <a:pt x="11430" y="1322959"/>
                    <a:pt x="0" y="1311529"/>
                    <a:pt x="0" y="1297559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13795028" y="5545038"/>
            <a:ext cx="649784" cy="649784"/>
            <a:chOff x="0" y="0"/>
            <a:chExt cx="866378" cy="86637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289DD2"/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3995499" y="5647730"/>
            <a:ext cx="24884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1"/>
              </a:lnSpc>
            </a:pPr>
            <a:r>
              <a:rPr lang="en-US" b="true" sz="2750">
                <a:solidFill>
                  <a:srgbClr val="1D4355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227719" y="7069634"/>
            <a:ext cx="3784401" cy="44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5"/>
              </a:lnSpc>
            </a:pPr>
            <a:r>
              <a:rPr lang="en-US" b="true" sz="2436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Pruebas y despliegue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27891" y="7606456"/>
            <a:ext cx="5784205" cy="980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7"/>
              </a:lnSpc>
            </a:pPr>
            <a:r>
              <a:rPr lang="en-US" sz="2091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Evaluación exhaustiva del sistema y puesta en marcha del proyecto en el entorno de producción.</a:t>
            </a:r>
          </a:p>
        </p:txBody>
      </p:sp>
      <p:grpSp>
        <p:nvGrpSpPr>
          <p:cNvPr name="Group 41" id="41"/>
          <p:cNvGrpSpPr/>
          <p:nvPr/>
        </p:nvGrpSpPr>
        <p:grpSpPr>
          <a:xfrm rot="0">
            <a:off x="15381923" y="9356407"/>
            <a:ext cx="3190875" cy="1156335"/>
            <a:chOff x="0" y="0"/>
            <a:chExt cx="4254500" cy="154178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49530" y="45720"/>
              <a:ext cx="4156710" cy="1450340"/>
            </a:xfrm>
            <a:custGeom>
              <a:avLst/>
              <a:gdLst/>
              <a:ahLst/>
              <a:cxnLst/>
              <a:rect r="r" b="b" t="t" l="l"/>
              <a:pathLst>
                <a:path h="1450340" w="4156710">
                  <a:moveTo>
                    <a:pt x="619760" y="7620"/>
                  </a:moveTo>
                  <a:cubicBezTo>
                    <a:pt x="2616200" y="289560"/>
                    <a:pt x="3133090" y="299720"/>
                    <a:pt x="3394710" y="328930"/>
                  </a:cubicBezTo>
                  <a:cubicBezTo>
                    <a:pt x="3520440" y="342900"/>
                    <a:pt x="3594100" y="353060"/>
                    <a:pt x="3675380" y="370840"/>
                  </a:cubicBezTo>
                  <a:cubicBezTo>
                    <a:pt x="3738880" y="384810"/>
                    <a:pt x="3792220" y="393700"/>
                    <a:pt x="3844290" y="419100"/>
                  </a:cubicBezTo>
                  <a:cubicBezTo>
                    <a:pt x="3895090" y="443230"/>
                    <a:pt x="3945890" y="477520"/>
                    <a:pt x="3987800" y="516890"/>
                  </a:cubicBezTo>
                  <a:cubicBezTo>
                    <a:pt x="4028440" y="557530"/>
                    <a:pt x="4065270" y="605790"/>
                    <a:pt x="4091940" y="656590"/>
                  </a:cubicBezTo>
                  <a:cubicBezTo>
                    <a:pt x="4118610" y="708660"/>
                    <a:pt x="4137660" y="765810"/>
                    <a:pt x="4146550" y="822960"/>
                  </a:cubicBezTo>
                  <a:cubicBezTo>
                    <a:pt x="4155440" y="880110"/>
                    <a:pt x="4155440" y="941070"/>
                    <a:pt x="4146550" y="998220"/>
                  </a:cubicBezTo>
                  <a:cubicBezTo>
                    <a:pt x="4136390" y="1054100"/>
                    <a:pt x="4116070" y="1112520"/>
                    <a:pt x="4089400" y="1163320"/>
                  </a:cubicBezTo>
                  <a:cubicBezTo>
                    <a:pt x="4061460" y="1212850"/>
                    <a:pt x="4024630" y="1262380"/>
                    <a:pt x="3982720" y="1301750"/>
                  </a:cubicBezTo>
                  <a:cubicBezTo>
                    <a:pt x="3940810" y="1339850"/>
                    <a:pt x="3890010" y="1374140"/>
                    <a:pt x="3837940" y="1398270"/>
                  </a:cubicBezTo>
                  <a:cubicBezTo>
                    <a:pt x="3784600" y="1422400"/>
                    <a:pt x="3726180" y="1437640"/>
                    <a:pt x="3669030" y="1443990"/>
                  </a:cubicBezTo>
                  <a:cubicBezTo>
                    <a:pt x="3611880" y="1450340"/>
                    <a:pt x="3550920" y="1446530"/>
                    <a:pt x="3495040" y="1433830"/>
                  </a:cubicBezTo>
                  <a:cubicBezTo>
                    <a:pt x="3437890" y="1421130"/>
                    <a:pt x="3382010" y="1397000"/>
                    <a:pt x="3332480" y="1367790"/>
                  </a:cubicBezTo>
                  <a:cubicBezTo>
                    <a:pt x="3284220" y="1337310"/>
                    <a:pt x="3237230" y="1297940"/>
                    <a:pt x="3200400" y="1253490"/>
                  </a:cubicBezTo>
                  <a:cubicBezTo>
                    <a:pt x="3163570" y="1209040"/>
                    <a:pt x="3131820" y="1156970"/>
                    <a:pt x="3111500" y="1103630"/>
                  </a:cubicBezTo>
                  <a:cubicBezTo>
                    <a:pt x="3089910" y="1050290"/>
                    <a:pt x="3077210" y="990600"/>
                    <a:pt x="3074670" y="932180"/>
                  </a:cubicBezTo>
                  <a:cubicBezTo>
                    <a:pt x="3072130" y="875030"/>
                    <a:pt x="3078480" y="814070"/>
                    <a:pt x="3094990" y="759460"/>
                  </a:cubicBezTo>
                  <a:cubicBezTo>
                    <a:pt x="3110230" y="703580"/>
                    <a:pt x="3136900" y="648970"/>
                    <a:pt x="3168650" y="600710"/>
                  </a:cubicBezTo>
                  <a:cubicBezTo>
                    <a:pt x="3201670" y="553720"/>
                    <a:pt x="3243580" y="509270"/>
                    <a:pt x="3290570" y="474980"/>
                  </a:cubicBezTo>
                  <a:cubicBezTo>
                    <a:pt x="3336290" y="440690"/>
                    <a:pt x="3390900" y="412750"/>
                    <a:pt x="3445510" y="393700"/>
                  </a:cubicBezTo>
                  <a:cubicBezTo>
                    <a:pt x="3498850" y="375920"/>
                    <a:pt x="3559810" y="367030"/>
                    <a:pt x="3616960" y="367030"/>
                  </a:cubicBezTo>
                  <a:cubicBezTo>
                    <a:pt x="3675380" y="367030"/>
                    <a:pt x="3735070" y="378460"/>
                    <a:pt x="3789680" y="396240"/>
                  </a:cubicBezTo>
                  <a:cubicBezTo>
                    <a:pt x="3844290" y="415290"/>
                    <a:pt x="3897630" y="444500"/>
                    <a:pt x="3943350" y="478790"/>
                  </a:cubicBezTo>
                  <a:cubicBezTo>
                    <a:pt x="3989070" y="514350"/>
                    <a:pt x="4030980" y="558800"/>
                    <a:pt x="4062730" y="607060"/>
                  </a:cubicBezTo>
                  <a:cubicBezTo>
                    <a:pt x="4094480" y="655320"/>
                    <a:pt x="4119880" y="709930"/>
                    <a:pt x="4135120" y="765810"/>
                  </a:cubicBezTo>
                  <a:cubicBezTo>
                    <a:pt x="4150360" y="821690"/>
                    <a:pt x="4156710" y="882650"/>
                    <a:pt x="4152900" y="939800"/>
                  </a:cubicBezTo>
                  <a:cubicBezTo>
                    <a:pt x="4149090" y="996950"/>
                    <a:pt x="4135120" y="1056640"/>
                    <a:pt x="4113530" y="1109980"/>
                  </a:cubicBezTo>
                  <a:cubicBezTo>
                    <a:pt x="4091940" y="1163320"/>
                    <a:pt x="4060190" y="1215390"/>
                    <a:pt x="4023360" y="1258570"/>
                  </a:cubicBezTo>
                  <a:cubicBezTo>
                    <a:pt x="3985260" y="1303020"/>
                    <a:pt x="3938270" y="1342390"/>
                    <a:pt x="3888740" y="1371600"/>
                  </a:cubicBezTo>
                  <a:cubicBezTo>
                    <a:pt x="3839210" y="1400810"/>
                    <a:pt x="3782060" y="1422400"/>
                    <a:pt x="3726180" y="1435100"/>
                  </a:cubicBezTo>
                  <a:cubicBezTo>
                    <a:pt x="3670300" y="1446530"/>
                    <a:pt x="3620770" y="1446530"/>
                    <a:pt x="3552190" y="1442720"/>
                  </a:cubicBezTo>
                  <a:cubicBezTo>
                    <a:pt x="3451860" y="1437640"/>
                    <a:pt x="3318510" y="1397000"/>
                    <a:pt x="3181350" y="1384300"/>
                  </a:cubicBezTo>
                  <a:cubicBezTo>
                    <a:pt x="3014980" y="1367790"/>
                    <a:pt x="2813050" y="1380490"/>
                    <a:pt x="2626360" y="1369060"/>
                  </a:cubicBezTo>
                  <a:cubicBezTo>
                    <a:pt x="2434590" y="1357630"/>
                    <a:pt x="2286000" y="1342390"/>
                    <a:pt x="2045970" y="1311910"/>
                  </a:cubicBezTo>
                  <a:cubicBezTo>
                    <a:pt x="1647190" y="1263650"/>
                    <a:pt x="692150" y="1125220"/>
                    <a:pt x="461010" y="1075690"/>
                  </a:cubicBezTo>
                  <a:cubicBezTo>
                    <a:pt x="394970" y="1061720"/>
                    <a:pt x="374650" y="1057910"/>
                    <a:pt x="335280" y="1041400"/>
                  </a:cubicBezTo>
                  <a:cubicBezTo>
                    <a:pt x="295910" y="1024890"/>
                    <a:pt x="256540" y="1003300"/>
                    <a:pt x="222250" y="977900"/>
                  </a:cubicBezTo>
                  <a:cubicBezTo>
                    <a:pt x="186690" y="952500"/>
                    <a:pt x="154940" y="922020"/>
                    <a:pt x="127000" y="889000"/>
                  </a:cubicBezTo>
                  <a:cubicBezTo>
                    <a:pt x="99060" y="855980"/>
                    <a:pt x="74930" y="817880"/>
                    <a:pt x="55880" y="779780"/>
                  </a:cubicBezTo>
                  <a:cubicBezTo>
                    <a:pt x="36830" y="740410"/>
                    <a:pt x="21590" y="698500"/>
                    <a:pt x="12700" y="656590"/>
                  </a:cubicBezTo>
                  <a:cubicBezTo>
                    <a:pt x="3810" y="614680"/>
                    <a:pt x="0" y="570230"/>
                    <a:pt x="1270" y="527050"/>
                  </a:cubicBezTo>
                  <a:cubicBezTo>
                    <a:pt x="2540" y="483870"/>
                    <a:pt x="8890" y="439420"/>
                    <a:pt x="20320" y="398780"/>
                  </a:cubicBezTo>
                  <a:cubicBezTo>
                    <a:pt x="31750" y="356870"/>
                    <a:pt x="48260" y="316230"/>
                    <a:pt x="69850" y="278130"/>
                  </a:cubicBezTo>
                  <a:cubicBezTo>
                    <a:pt x="90170" y="240030"/>
                    <a:pt x="116840" y="204470"/>
                    <a:pt x="146050" y="172720"/>
                  </a:cubicBezTo>
                  <a:cubicBezTo>
                    <a:pt x="175260" y="142240"/>
                    <a:pt x="209550" y="113030"/>
                    <a:pt x="246380" y="88900"/>
                  </a:cubicBezTo>
                  <a:cubicBezTo>
                    <a:pt x="281940" y="66040"/>
                    <a:pt x="322580" y="45720"/>
                    <a:pt x="363220" y="31750"/>
                  </a:cubicBezTo>
                  <a:cubicBezTo>
                    <a:pt x="403860" y="17780"/>
                    <a:pt x="447040" y="8890"/>
                    <a:pt x="490220" y="5080"/>
                  </a:cubicBezTo>
                  <a:cubicBezTo>
                    <a:pt x="533400" y="0"/>
                    <a:pt x="619760" y="7620"/>
                    <a:pt x="619760" y="7620"/>
                  </a:cubicBezTo>
                </a:path>
              </a:pathLst>
            </a:custGeom>
            <a:solidFill>
              <a:srgbClr val="F7F7F7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365B6D"/>
          </a:solid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1613056" y="1771981"/>
            <a:ext cx="6799321" cy="7486319"/>
          </a:xfrm>
          <a:custGeom>
            <a:avLst/>
            <a:gdLst/>
            <a:ahLst/>
            <a:cxnLst/>
            <a:rect r="r" b="b" t="t" l="l"/>
            <a:pathLst>
              <a:path h="7486319" w="6799321">
                <a:moveTo>
                  <a:pt x="0" y="0"/>
                </a:moveTo>
                <a:lnTo>
                  <a:pt x="6799321" y="0"/>
                </a:lnTo>
                <a:lnTo>
                  <a:pt x="6799321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117" r="0" b="-18117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71822" y="1752108"/>
            <a:ext cx="7387478" cy="6782785"/>
            <a:chOff x="0" y="0"/>
            <a:chExt cx="9849971" cy="904371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9849971" cy="308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365B6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Arquitectura de Software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57600"/>
              <a:ext cx="9055612" cy="2159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93"/>
                </a:lnSpc>
              </a:pPr>
              <a:r>
                <a:rPr lang="en-US" sz="2161" spc="8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La arquitectura de software de Earth Alert se compone de una aplicación web y móvil integradas con una api que se conecta directamente con nuestra base de datos en nuestro propio servidor por lo que todos los datos estan centralizados.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356350"/>
              <a:ext cx="9055612" cy="2687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2"/>
                </a:lnSpc>
              </a:pPr>
              <a:r>
                <a:rPr lang="en-US" sz="2161" spc="8" strike="noStrike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Esto permite a las comunidades recibir alertas precisas y oportunas sobre eventos sismicos, alertando a contactos de emergencia a traves de whatsapp y llamadas facilitando la toma de medidas preventivas y mejorando la preparación ante desastres naturales.</a:t>
              </a:r>
            </a:p>
          </p:txBody>
        </p:sp>
      </p:grp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98738" y="874162"/>
            <a:ext cx="7433482" cy="8538676"/>
          </a:xfrm>
          <a:custGeom>
            <a:avLst/>
            <a:gdLst/>
            <a:ahLst/>
            <a:cxnLst/>
            <a:rect r="r" b="b" t="t" l="l"/>
            <a:pathLst>
              <a:path h="8538676" w="7433482">
                <a:moveTo>
                  <a:pt x="0" y="0"/>
                </a:moveTo>
                <a:lnTo>
                  <a:pt x="7433483" y="0"/>
                </a:lnTo>
                <a:lnTo>
                  <a:pt x="7433483" y="8538676"/>
                </a:lnTo>
                <a:lnTo>
                  <a:pt x="0" y="853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879" t="0" r="-5887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68037" y="1952496"/>
            <a:ext cx="5122944" cy="230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sz="8500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Modelo de Datos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68037" y="5838913"/>
            <a:ext cx="5657826" cy="3051594"/>
            <a:chOff x="0" y="0"/>
            <a:chExt cx="7543768" cy="40687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7543768" cy="171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14"/>
                </a:lnSpc>
              </a:pPr>
              <a:r>
                <a:rPr lang="en-US" sz="1867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La arquitectura de datos de Earth Alert se basa en un modelo de datos robusto y escalable que permite procesar y analizar grandes volúmenes de información en tiempo real.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357215"/>
              <a:ext cx="7490662" cy="171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614"/>
                </a:lnSpc>
              </a:pPr>
              <a:r>
                <a:rPr lang="en-US" sz="1867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Este modelo incluye sensores distribuidos, fuentes de datos externas y una plataforma de procesamiento que integra los datos, los analiza y genera alertas precisas para las comunidades.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868037" y="5048123"/>
            <a:ext cx="5617996" cy="0"/>
          </a:xfrm>
          <a:prstGeom prst="line">
            <a:avLst/>
          </a:prstGeom>
          <a:ln cap="flat" w="38100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82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7F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11482" y="838201"/>
            <a:ext cx="16682000" cy="3086100"/>
            <a:chOff x="0" y="0"/>
            <a:chExt cx="43936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3613" cy="812800"/>
            </a:xfrm>
            <a:custGeom>
              <a:avLst/>
              <a:gdLst/>
              <a:ahLst/>
              <a:cxnLst/>
              <a:rect r="r" b="b" t="t" l="l"/>
              <a:pathLst>
                <a:path h="812800" w="4393613">
                  <a:moveTo>
                    <a:pt x="0" y="0"/>
                  </a:moveTo>
                  <a:lnTo>
                    <a:pt x="4393613" y="0"/>
                  </a:lnTo>
                  <a:lnTo>
                    <a:pt x="43936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E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52400"/>
              <a:ext cx="4393613" cy="96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23083" y="1679152"/>
            <a:ext cx="1517306" cy="1404197"/>
          </a:xfrm>
          <a:custGeom>
            <a:avLst/>
            <a:gdLst/>
            <a:ahLst/>
            <a:cxnLst/>
            <a:rect r="r" b="b" t="t" l="l"/>
            <a:pathLst>
              <a:path h="1404197" w="1517306">
                <a:moveTo>
                  <a:pt x="0" y="0"/>
                </a:moveTo>
                <a:lnTo>
                  <a:pt x="1517306" y="0"/>
                </a:lnTo>
                <a:lnTo>
                  <a:pt x="1517306" y="1404197"/>
                </a:lnTo>
                <a:lnTo>
                  <a:pt x="0" y="14041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43139" y="1567972"/>
            <a:ext cx="3618687" cy="1013232"/>
          </a:xfrm>
          <a:custGeom>
            <a:avLst/>
            <a:gdLst/>
            <a:ahLst/>
            <a:cxnLst/>
            <a:rect r="r" b="b" t="t" l="l"/>
            <a:pathLst>
              <a:path h="1013232" w="3618687">
                <a:moveTo>
                  <a:pt x="0" y="0"/>
                </a:moveTo>
                <a:lnTo>
                  <a:pt x="3618687" y="0"/>
                </a:lnTo>
                <a:lnTo>
                  <a:pt x="3618687" y="1013233"/>
                </a:lnTo>
                <a:lnTo>
                  <a:pt x="0" y="101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40389" y="1900590"/>
            <a:ext cx="3170318" cy="961322"/>
          </a:xfrm>
          <a:custGeom>
            <a:avLst/>
            <a:gdLst/>
            <a:ahLst/>
            <a:cxnLst/>
            <a:rect r="r" b="b" t="t" l="l"/>
            <a:pathLst>
              <a:path h="961322" w="3170318">
                <a:moveTo>
                  <a:pt x="0" y="0"/>
                </a:moveTo>
                <a:lnTo>
                  <a:pt x="3170317" y="0"/>
                </a:lnTo>
                <a:lnTo>
                  <a:pt x="3170317" y="961322"/>
                </a:lnTo>
                <a:lnTo>
                  <a:pt x="0" y="961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1482" y="7200900"/>
            <a:ext cx="16682000" cy="3086100"/>
            <a:chOff x="0" y="0"/>
            <a:chExt cx="439361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393613" cy="812800"/>
            </a:xfrm>
            <a:custGeom>
              <a:avLst/>
              <a:gdLst/>
              <a:ahLst/>
              <a:cxnLst/>
              <a:rect r="r" b="b" t="t" l="l"/>
              <a:pathLst>
                <a:path h="812800" w="4393613">
                  <a:moveTo>
                    <a:pt x="0" y="0"/>
                  </a:moveTo>
                  <a:lnTo>
                    <a:pt x="4393613" y="0"/>
                  </a:lnTo>
                  <a:lnTo>
                    <a:pt x="43936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2F1E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52400"/>
              <a:ext cx="4393613" cy="96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7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601700" y="8445545"/>
            <a:ext cx="3657600" cy="1257300"/>
          </a:xfrm>
          <a:custGeom>
            <a:avLst/>
            <a:gdLst/>
            <a:ahLst/>
            <a:cxnLst/>
            <a:rect r="r" b="b" t="t" l="l"/>
            <a:pathLst>
              <a:path h="1257300" w="3657600">
                <a:moveTo>
                  <a:pt x="0" y="0"/>
                </a:moveTo>
                <a:lnTo>
                  <a:pt x="3657600" y="0"/>
                </a:lnTo>
                <a:lnTo>
                  <a:pt x="3657600" y="1257300"/>
                </a:lnTo>
                <a:lnTo>
                  <a:pt x="0" y="1257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10393" y="8666857"/>
            <a:ext cx="3667215" cy="1035988"/>
          </a:xfrm>
          <a:custGeom>
            <a:avLst/>
            <a:gdLst/>
            <a:ahLst/>
            <a:cxnLst/>
            <a:rect r="r" b="b" t="t" l="l"/>
            <a:pathLst>
              <a:path h="1035988" w="3667215">
                <a:moveTo>
                  <a:pt x="0" y="0"/>
                </a:moveTo>
                <a:lnTo>
                  <a:pt x="3667214" y="0"/>
                </a:lnTo>
                <a:lnTo>
                  <a:pt x="3667214" y="1035988"/>
                </a:lnTo>
                <a:lnTo>
                  <a:pt x="0" y="10359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07159" y="1417155"/>
            <a:ext cx="2779375" cy="1928192"/>
          </a:xfrm>
          <a:custGeom>
            <a:avLst/>
            <a:gdLst/>
            <a:ahLst/>
            <a:cxnLst/>
            <a:rect r="r" b="b" t="t" l="l"/>
            <a:pathLst>
              <a:path h="1928192" w="2779375">
                <a:moveTo>
                  <a:pt x="0" y="0"/>
                </a:moveTo>
                <a:lnTo>
                  <a:pt x="2779376" y="0"/>
                </a:lnTo>
                <a:lnTo>
                  <a:pt x="2779376" y="1928192"/>
                </a:lnTo>
                <a:lnTo>
                  <a:pt x="0" y="1928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47392" y="4095751"/>
            <a:ext cx="16682000" cy="2924174"/>
            <a:chOff x="0" y="0"/>
            <a:chExt cx="4393613" cy="77015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393613" cy="770153"/>
            </a:xfrm>
            <a:custGeom>
              <a:avLst/>
              <a:gdLst/>
              <a:ahLst/>
              <a:cxnLst/>
              <a:rect r="r" b="b" t="t" l="l"/>
              <a:pathLst>
                <a:path h="770153" w="4393613">
                  <a:moveTo>
                    <a:pt x="0" y="0"/>
                  </a:moveTo>
                  <a:lnTo>
                    <a:pt x="4393613" y="0"/>
                  </a:lnTo>
                  <a:lnTo>
                    <a:pt x="4393613" y="770153"/>
                  </a:lnTo>
                  <a:lnTo>
                    <a:pt x="0" y="770153"/>
                  </a:lnTo>
                  <a:close/>
                </a:path>
              </a:pathLst>
            </a:custGeom>
            <a:solidFill>
              <a:srgbClr val="F2F1E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52400"/>
              <a:ext cx="4393613" cy="9225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87"/>
                </a:lnSpc>
              </a:pPr>
            </a:p>
            <a:p>
              <a:pPr algn="ctr">
                <a:lnSpc>
                  <a:spcPts val="4087"/>
                </a:lnSpc>
              </a:pPr>
            </a:p>
            <a:p>
              <a:pPr algn="ctr">
                <a:lnSpc>
                  <a:spcPts val="4087"/>
                </a:lnSpc>
              </a:pPr>
            </a:p>
            <a:p>
              <a:pPr algn="ctr">
                <a:lnSpc>
                  <a:spcPts val="4087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23083" y="4991101"/>
            <a:ext cx="5076140" cy="1123096"/>
          </a:xfrm>
          <a:custGeom>
            <a:avLst/>
            <a:gdLst/>
            <a:ahLst/>
            <a:cxnLst/>
            <a:rect r="r" b="b" t="t" l="l"/>
            <a:pathLst>
              <a:path h="1123096" w="5076140">
                <a:moveTo>
                  <a:pt x="0" y="0"/>
                </a:moveTo>
                <a:lnTo>
                  <a:pt x="5076140" y="0"/>
                </a:lnTo>
                <a:lnTo>
                  <a:pt x="5076140" y="1123096"/>
                </a:lnTo>
                <a:lnTo>
                  <a:pt x="0" y="112309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07159" y="4186005"/>
            <a:ext cx="2779375" cy="1928192"/>
          </a:xfrm>
          <a:custGeom>
            <a:avLst/>
            <a:gdLst/>
            <a:ahLst/>
            <a:cxnLst/>
            <a:rect r="r" b="b" t="t" l="l"/>
            <a:pathLst>
              <a:path h="1928192" w="2779375">
                <a:moveTo>
                  <a:pt x="0" y="0"/>
                </a:moveTo>
                <a:lnTo>
                  <a:pt x="2779376" y="0"/>
                </a:lnTo>
                <a:lnTo>
                  <a:pt x="2779376" y="1928192"/>
                </a:lnTo>
                <a:lnTo>
                  <a:pt x="0" y="1928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479048" y="5100964"/>
            <a:ext cx="3618687" cy="1013232"/>
          </a:xfrm>
          <a:custGeom>
            <a:avLst/>
            <a:gdLst/>
            <a:ahLst/>
            <a:cxnLst/>
            <a:rect r="r" b="b" t="t" l="l"/>
            <a:pathLst>
              <a:path h="1013232" w="3618687">
                <a:moveTo>
                  <a:pt x="0" y="0"/>
                </a:moveTo>
                <a:lnTo>
                  <a:pt x="3618687" y="0"/>
                </a:lnTo>
                <a:lnTo>
                  <a:pt x="3618687" y="1013233"/>
                </a:lnTo>
                <a:lnTo>
                  <a:pt x="0" y="10132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523083" y="7807810"/>
            <a:ext cx="2361415" cy="1895036"/>
          </a:xfrm>
          <a:custGeom>
            <a:avLst/>
            <a:gdLst/>
            <a:ahLst/>
            <a:cxnLst/>
            <a:rect r="r" b="b" t="t" l="l"/>
            <a:pathLst>
              <a:path h="1895036" w="2361415">
                <a:moveTo>
                  <a:pt x="0" y="0"/>
                </a:moveTo>
                <a:lnTo>
                  <a:pt x="2361415" y="0"/>
                </a:lnTo>
                <a:lnTo>
                  <a:pt x="2361415" y="1895035"/>
                </a:lnTo>
                <a:lnTo>
                  <a:pt x="0" y="189503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5179739" y="-161925"/>
            <a:ext cx="7945487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4"/>
              </a:lnSpc>
            </a:pPr>
            <a:r>
              <a:rPr lang="en-US" b="true" sz="5562">
                <a:solidFill>
                  <a:srgbClr val="365B6D"/>
                </a:solidFill>
                <a:latin typeface="Barlow Bold"/>
                <a:ea typeface="Barlow Bold"/>
                <a:cs typeface="Barlow Bold"/>
                <a:sym typeface="Barlow Bold"/>
              </a:rPr>
              <a:t>Tecnologías utilizadas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16370" y="723901"/>
            <a:ext cx="3544044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b="true" sz="3699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Página Web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16370" y="7451914"/>
            <a:ext cx="3544044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b="true" sz="3699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App Movil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245727" y="4066223"/>
            <a:ext cx="6085330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9"/>
              </a:lnSpc>
            </a:pPr>
            <a:r>
              <a:rPr lang="en-US" b="true" sz="3699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Backend (API, base de datos)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7695456" y="2746772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695456" y="5201990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695456" y="7657208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39"/>
                </a:lnTo>
                <a:lnTo>
                  <a:pt x="0" y="598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11804" y="1898389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2" y="0"/>
                </a:lnTo>
                <a:lnTo>
                  <a:pt x="28606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1173" y="1898389"/>
            <a:ext cx="2860631" cy="6356958"/>
          </a:xfrm>
          <a:custGeom>
            <a:avLst/>
            <a:gdLst/>
            <a:ahLst/>
            <a:cxnLst/>
            <a:rect r="r" b="b" t="t" l="l"/>
            <a:pathLst>
              <a:path h="6356958" w="2860631">
                <a:moveTo>
                  <a:pt x="0" y="0"/>
                </a:moveTo>
                <a:lnTo>
                  <a:pt x="2860631" y="0"/>
                </a:lnTo>
                <a:lnTo>
                  <a:pt x="286063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95456" y="749350"/>
            <a:ext cx="9755089" cy="164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9"/>
              </a:lnSpc>
            </a:pPr>
            <a:r>
              <a:rPr lang="en-US" b="true" sz="4394">
                <a:solidFill>
                  <a:srgbClr val="F2F1EC"/>
                </a:solidFill>
                <a:latin typeface="Barlow Bold"/>
                <a:ea typeface="Barlow Bold"/>
                <a:cs typeface="Barlow Bold"/>
                <a:sym typeface="Barlow Bold"/>
              </a:rPr>
              <a:t>DEMOSTRACIÓN DEL RESULTADO DEL PROYECTO - APP MOVIL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5456" y="3517404"/>
            <a:ext cx="3485406" cy="3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b="true" sz="2049">
                <a:solidFill>
                  <a:srgbClr val="F7F7F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Exposición del sistema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95456" y="3958530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Presentación de la funcionalidad de la aplicación web y móvil.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95456" y="5972621"/>
            <a:ext cx="3252192" cy="35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1952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456" y="6413747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logró desarrollar un sistema de alerta temprana eficiente y fácil de usar.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5456" y="8427839"/>
            <a:ext cx="3606254" cy="35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1920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5456" y="8868966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encontraron desafíos en la integración de datos de diferentes fuentes.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7695456" y="2746772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695456" y="5201990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695456" y="7657208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39"/>
                </a:lnTo>
                <a:lnTo>
                  <a:pt x="0" y="598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4575" y="5143500"/>
            <a:ext cx="2314575" cy="5143500"/>
          </a:xfrm>
          <a:custGeom>
            <a:avLst/>
            <a:gdLst/>
            <a:ahLst/>
            <a:cxnLst/>
            <a:rect r="r" b="b" t="t" l="l"/>
            <a:pathLst>
              <a:path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5143500"/>
            <a:ext cx="2314575" cy="5143500"/>
          </a:xfrm>
          <a:custGeom>
            <a:avLst/>
            <a:gdLst/>
            <a:ahLst/>
            <a:cxnLst/>
            <a:rect r="r" b="b" t="t" l="l"/>
            <a:pathLst>
              <a:path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4575" y="0"/>
            <a:ext cx="2314575" cy="5143500"/>
          </a:xfrm>
          <a:custGeom>
            <a:avLst/>
            <a:gdLst/>
            <a:ahLst/>
            <a:cxnLst/>
            <a:rect r="r" b="b" t="t" l="l"/>
            <a:pathLst>
              <a:path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2314575" cy="5143500"/>
          </a:xfrm>
          <a:custGeom>
            <a:avLst/>
            <a:gdLst/>
            <a:ahLst/>
            <a:cxnLst/>
            <a:rect r="r" b="b" t="t" l="l"/>
            <a:pathLst>
              <a:path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629150" y="0"/>
            <a:ext cx="2314575" cy="5143500"/>
          </a:xfrm>
          <a:custGeom>
            <a:avLst/>
            <a:gdLst/>
            <a:ahLst/>
            <a:cxnLst/>
            <a:rect r="r" b="b" t="t" l="l"/>
            <a:pathLst>
              <a:path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29150" y="5143500"/>
            <a:ext cx="2314575" cy="5143500"/>
          </a:xfrm>
          <a:custGeom>
            <a:avLst/>
            <a:gdLst/>
            <a:ahLst/>
            <a:cxnLst/>
            <a:rect r="r" b="b" t="t" l="l"/>
            <a:pathLst>
              <a:path h="5143500" w="2314575">
                <a:moveTo>
                  <a:pt x="0" y="0"/>
                </a:moveTo>
                <a:lnTo>
                  <a:pt x="2314575" y="0"/>
                </a:lnTo>
                <a:lnTo>
                  <a:pt x="231457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95456" y="749350"/>
            <a:ext cx="9755089" cy="164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9"/>
              </a:lnSpc>
            </a:pPr>
            <a:r>
              <a:rPr lang="en-US" b="true" sz="4394">
                <a:solidFill>
                  <a:srgbClr val="F2F1EC"/>
                </a:solidFill>
                <a:latin typeface="Barlow Bold"/>
                <a:ea typeface="Barlow Bold"/>
                <a:cs typeface="Barlow Bold"/>
                <a:sym typeface="Barlow Bold"/>
              </a:rPr>
              <a:t>DEMOSTRACIÓN DEL RESULTADO DEL PROYECTO - APP MOVIL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95456" y="3517404"/>
            <a:ext cx="3485406" cy="3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b="true" sz="2049">
                <a:solidFill>
                  <a:srgbClr val="F7F7F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Exposición del sistema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95456" y="3958530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Presentación de la funcionalidad de la aplicación web y móvil.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95456" y="5972621"/>
            <a:ext cx="3252192" cy="35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1952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95456" y="6413747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logró desarrollar un sistema de alerta temprana eficiente y fácil de usar.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95456" y="8427839"/>
            <a:ext cx="3606254" cy="35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1920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95456" y="8868966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encontraron desafíos en la integración de datos de diferentes fuentes.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7695456" y="2746772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7695456" y="5201990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40"/>
                </a:lnTo>
                <a:lnTo>
                  <a:pt x="0" y="5981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7695456" y="7657208"/>
            <a:ext cx="598140" cy="598140"/>
          </a:xfrm>
          <a:custGeom>
            <a:avLst/>
            <a:gdLst/>
            <a:ahLst/>
            <a:cxnLst/>
            <a:rect r="r" b="b" t="t" l="l"/>
            <a:pathLst>
              <a:path h="598140" w="598140">
                <a:moveTo>
                  <a:pt x="0" y="0"/>
                </a:moveTo>
                <a:lnTo>
                  <a:pt x="598140" y="0"/>
                </a:lnTo>
                <a:lnTo>
                  <a:pt x="598140" y="598139"/>
                </a:lnTo>
                <a:lnTo>
                  <a:pt x="0" y="598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695456" y="749350"/>
            <a:ext cx="9755089" cy="1649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9"/>
              </a:lnSpc>
            </a:pPr>
            <a:r>
              <a:rPr lang="en-US" b="true" sz="4394">
                <a:solidFill>
                  <a:srgbClr val="F2F1EC"/>
                </a:solidFill>
                <a:latin typeface="Barlow Bold"/>
                <a:ea typeface="Barlow Bold"/>
                <a:cs typeface="Barlow Bold"/>
                <a:sym typeface="Barlow Bold"/>
              </a:rPr>
              <a:t>DEMOSTRACIÓN DEL RESULTADO DEL PROYECTO - APP WEB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95456" y="3517404"/>
            <a:ext cx="3485406" cy="3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3"/>
              </a:lnSpc>
            </a:pPr>
            <a:r>
              <a:rPr lang="en-US" b="true" sz="2049">
                <a:solidFill>
                  <a:srgbClr val="F7F7F7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Exposición del sistema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95456" y="3958530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Presentación de la funcionalidad de la aplicación web y móvil.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95456" y="5972621"/>
            <a:ext cx="3252192" cy="35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</a:pPr>
            <a:r>
              <a:rPr lang="en-US" sz="1952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95456" y="6413747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logró desarrollar un sistema de alerta temprana eficiente y fácil de usar.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95456" y="8427839"/>
            <a:ext cx="3606254" cy="35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7"/>
              </a:lnSpc>
            </a:pPr>
            <a:r>
              <a:rPr lang="en-US" sz="1920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5456" y="8868966"/>
            <a:ext cx="975508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75" spc="7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Se encontraron desafíos en la integración de datos de diferentes fuentes.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3712371" y="1927267"/>
            <a:ext cx="1086325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93"/>
              </a:lnSpc>
              <a:spcBef>
                <a:spcPct val="0"/>
              </a:spcBef>
            </a:pPr>
            <a:r>
              <a:rPr lang="en-US" sz="6911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Resultados obtenidos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4798" y="5682011"/>
            <a:ext cx="4580058" cy="234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8"/>
              </a:lnSpc>
            </a:pPr>
            <a:r>
              <a:rPr lang="en-US" sz="2407" spc="9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Desarrollar un sistema de alerta temprana eficaz - Se logró crear una plataforma integrada que procesa datos en tiempo real y genera alertas precisas y oportunas sobre eventos climáticos y geológicos.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53971" y="5682011"/>
            <a:ext cx="4580058" cy="201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8"/>
              </a:lnSpc>
              <a:spcBef>
                <a:spcPct val="0"/>
              </a:spcBef>
            </a:pPr>
            <a:r>
              <a:rPr lang="en-US" sz="2407" spc="9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Mejorar la preparación de las comunidades - El sistema permite a las comunidades tomar medidas preventivas y estar mejor preparadas ante la ocurrencia de desastres naturales.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073145" y="5682011"/>
            <a:ext cx="4580058" cy="2011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48"/>
              </a:lnSpc>
              <a:spcBef>
                <a:spcPct val="0"/>
              </a:spcBef>
            </a:pPr>
            <a:r>
              <a:rPr lang="en-US" sz="2407" spc="9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Superar los desafíos de integración de datos - A pesar de los retos iniciales, se logró integrar con éxito los datos de múltiples fuentes en una arquitectura robusta y escalable.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273563" y="3829650"/>
            <a:ext cx="1302528" cy="1302528"/>
          </a:xfrm>
          <a:custGeom>
            <a:avLst/>
            <a:gdLst/>
            <a:ahLst/>
            <a:cxnLst/>
            <a:rect r="r" b="b" t="t" l="l"/>
            <a:pathLst>
              <a:path h="1302528" w="1302528">
                <a:moveTo>
                  <a:pt x="0" y="0"/>
                </a:moveTo>
                <a:lnTo>
                  <a:pt x="1302527" y="0"/>
                </a:lnTo>
                <a:lnTo>
                  <a:pt x="1302527" y="1302528"/>
                </a:lnTo>
                <a:lnTo>
                  <a:pt x="0" y="130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92736" y="3829650"/>
            <a:ext cx="1302528" cy="1302528"/>
          </a:xfrm>
          <a:custGeom>
            <a:avLst/>
            <a:gdLst/>
            <a:ahLst/>
            <a:cxnLst/>
            <a:rect r="r" b="b" t="t" l="l"/>
            <a:pathLst>
              <a:path h="1302528" w="1302528">
                <a:moveTo>
                  <a:pt x="0" y="0"/>
                </a:moveTo>
                <a:lnTo>
                  <a:pt x="1302528" y="0"/>
                </a:lnTo>
                <a:lnTo>
                  <a:pt x="1302528" y="1302528"/>
                </a:lnTo>
                <a:lnTo>
                  <a:pt x="0" y="130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11910" y="3829650"/>
            <a:ext cx="1302528" cy="1302528"/>
          </a:xfrm>
          <a:custGeom>
            <a:avLst/>
            <a:gdLst/>
            <a:ahLst/>
            <a:cxnLst/>
            <a:rect r="r" b="b" t="t" l="l"/>
            <a:pathLst>
              <a:path h="1302528" w="1302528">
                <a:moveTo>
                  <a:pt x="0" y="0"/>
                </a:moveTo>
                <a:lnTo>
                  <a:pt x="1302527" y="0"/>
                </a:lnTo>
                <a:lnTo>
                  <a:pt x="1302527" y="1302528"/>
                </a:lnTo>
                <a:lnTo>
                  <a:pt x="0" y="130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9628395" y="3202889"/>
            <a:ext cx="319604" cy="285896"/>
          </a:xfrm>
          <a:prstGeom prst="rect">
            <a:avLst/>
          </a:prstGeom>
          <a:solidFill>
            <a:srgbClr val="F2F1EC"/>
          </a:solidFill>
        </p:spPr>
      </p:sp>
      <p:sp>
        <p:nvSpPr>
          <p:cNvPr name="AutoShape 6" id="6"/>
          <p:cNvSpPr/>
          <p:nvPr/>
        </p:nvSpPr>
        <p:spPr>
          <a:xfrm rot="0">
            <a:off x="9628395" y="4705277"/>
            <a:ext cx="319604" cy="285896"/>
          </a:xfrm>
          <a:prstGeom prst="rect">
            <a:avLst/>
          </a:prstGeom>
          <a:solidFill>
            <a:srgbClr val="F2F1EC">
              <a:alpha val="19608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9628395" y="6207665"/>
            <a:ext cx="319604" cy="285896"/>
          </a:xfrm>
          <a:prstGeom prst="rect">
            <a:avLst/>
          </a:prstGeom>
          <a:solidFill>
            <a:srgbClr val="F2F1EC">
              <a:alpha val="19608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28700" y="1540236"/>
            <a:ext cx="6370994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90"/>
              </a:lnSpc>
            </a:pPr>
            <a:r>
              <a:rPr lang="en-US" sz="5158">
                <a:solidFill>
                  <a:srgbClr val="F7F7F7"/>
                </a:solidFill>
                <a:latin typeface="Barlow"/>
                <a:ea typeface="Barlow"/>
                <a:cs typeface="Barlow"/>
                <a:sym typeface="Barlow"/>
              </a:rPr>
              <a:t>Obstáculos presentados durante el desarrollo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14749" y="1540236"/>
            <a:ext cx="6402042" cy="977290"/>
            <a:chOff x="0" y="0"/>
            <a:chExt cx="8536056" cy="130305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027877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345499" y="123825"/>
              <a:ext cx="7190557" cy="1179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37"/>
                </a:lnSpc>
              </a:pPr>
              <a:r>
                <a:rPr lang="en-US" sz="1798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Caída de APIs: Problemas con la disponibilidad y conexión de servicios externos, lo que dificultó la integración de datos clave.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14749" y="3042624"/>
            <a:ext cx="6402042" cy="977290"/>
            <a:chOff x="0" y="0"/>
            <a:chExt cx="8536056" cy="130305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1027877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45499" y="123825"/>
              <a:ext cx="7190557" cy="1179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37"/>
                </a:lnSpc>
              </a:pPr>
              <a:r>
                <a:rPr lang="en-US" sz="1798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Bugs y depuración extensa: El equipo tuvo que dedicar mucho tiempo a la resolución de errores inesperados en el código, ralentizando el progreso.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14749" y="4545012"/>
            <a:ext cx="6402042" cy="977290"/>
            <a:chOff x="0" y="0"/>
            <a:chExt cx="8536056" cy="1303053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1027877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45499" y="123825"/>
              <a:ext cx="7190557" cy="1179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37"/>
                </a:lnSpc>
              </a:pPr>
              <a:r>
                <a:rPr lang="en-US" sz="1798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Problemas al desplegar la aplicación: Desafíos en la configuración del entorno de producción, lo que retrasó el lanzamiento del proyecto.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14749" y="6047401"/>
            <a:ext cx="6402042" cy="977290"/>
            <a:chOff x="0" y="0"/>
            <a:chExt cx="8536056" cy="1303053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1027877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345499" y="123825"/>
              <a:ext cx="7190557" cy="1179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37"/>
                </a:lnSpc>
              </a:pPr>
              <a:r>
                <a:rPr lang="en-US" sz="1798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Problemas con la base de datos: Dificultades en el diseño y mantenimiento de la base de datos, lo que impactó en el rendimiento y la fiabilidad del sistema.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614749" y="7845064"/>
            <a:ext cx="6402042" cy="1272565"/>
            <a:chOff x="0" y="0"/>
            <a:chExt cx="8536056" cy="1696753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47625"/>
              <a:ext cx="1027877" cy="84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34"/>
                </a:lnSpc>
              </a:pPr>
              <a:r>
                <a:rPr lang="en-US" sz="3949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05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345499" y="123825"/>
              <a:ext cx="7190557" cy="1572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337"/>
                </a:lnSpc>
              </a:pPr>
              <a:r>
                <a:rPr lang="en-US" sz="1798" spc="7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Problemas en la comunicación API-base de datos: Complejidad en la integración entre los diferentes componentes de la arquitectura, lo que requirió ajustes iterativos.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284540" y="5143500"/>
            <a:ext cx="4352192" cy="4114800"/>
          </a:xfrm>
          <a:custGeom>
            <a:avLst/>
            <a:gdLst/>
            <a:ahLst/>
            <a:cxnLst/>
            <a:rect r="r" b="b" t="t" l="l"/>
            <a:pathLst>
              <a:path h="4114800" w="4352192">
                <a:moveTo>
                  <a:pt x="0" y="0"/>
                </a:moveTo>
                <a:lnTo>
                  <a:pt x="4352192" y="0"/>
                </a:lnTo>
                <a:lnTo>
                  <a:pt x="4352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96193" y="3874737"/>
            <a:ext cx="12741423" cy="2537526"/>
            <a:chOff x="0" y="0"/>
            <a:chExt cx="16988563" cy="338336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760646"/>
              <a:ext cx="16988563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1450"/>
              <a:ext cx="16988563" cy="17504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99"/>
                </a:lnSpc>
              </a:pPr>
              <a:r>
                <a:rPr lang="en-US" b="true" sz="9499">
                  <a:solidFill>
                    <a:srgbClr val="365B6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Conclusión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66626" y="3777249"/>
            <a:ext cx="1367991" cy="2732501"/>
          </a:xfrm>
          <a:custGeom>
            <a:avLst/>
            <a:gdLst/>
            <a:ahLst/>
            <a:cxnLst/>
            <a:rect r="r" b="b" t="t" l="l"/>
            <a:pathLst>
              <a:path h="2732501" w="1367991">
                <a:moveTo>
                  <a:pt x="0" y="0"/>
                </a:moveTo>
                <a:lnTo>
                  <a:pt x="1367991" y="0"/>
                </a:lnTo>
                <a:lnTo>
                  <a:pt x="1367991" y="2732502"/>
                </a:lnTo>
                <a:lnTo>
                  <a:pt x="0" y="2732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DFA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0" y="704643"/>
            <a:ext cx="18288049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6137275" y="-47017"/>
            <a:ext cx="0" cy="1039500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57860" y="4594454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84300" y="2827826"/>
            <a:ext cx="4349189" cy="165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52"/>
              </a:lnSpc>
              <a:spcBef>
                <a:spcPct val="0"/>
              </a:spcBef>
            </a:pPr>
            <a:r>
              <a:rPr lang="en-US" sz="4725" spc="212" strike="noStrike" u="none">
                <a:solidFill>
                  <a:srgbClr val="5C4E3D"/>
                </a:solidFill>
                <a:latin typeface="Aileron"/>
                <a:ea typeface="Aileron"/>
                <a:cs typeface="Aileron"/>
                <a:sym typeface="Aileron"/>
              </a:rPr>
              <a:t>INTEGRANTES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31100" y="3311538"/>
            <a:ext cx="1948064" cy="28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59" strike="noStrike" u="none">
                <a:solidFill>
                  <a:srgbClr val="454240"/>
                </a:solidFill>
                <a:latin typeface="Aileron"/>
                <a:ea typeface="Aileron"/>
                <a:cs typeface="Aileron"/>
                <a:sym typeface="Aileron"/>
              </a:rPr>
              <a:t>Nicolas Palma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04500" y="3035313"/>
            <a:ext cx="1948064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59" strike="noStrike" u="none">
                <a:solidFill>
                  <a:srgbClr val="454240"/>
                </a:solidFill>
                <a:latin typeface="Aileron"/>
                <a:ea typeface="Aileron"/>
                <a:cs typeface="Aileron"/>
                <a:sym typeface="Aileron"/>
              </a:rPr>
              <a:t>Funciones desempeñadas: Desarrollador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76514" y="3025788"/>
            <a:ext cx="1948064" cy="81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7"/>
              </a:lnSpc>
              <a:spcBef>
                <a:spcPct val="0"/>
              </a:spcBef>
            </a:pPr>
            <a:r>
              <a:rPr lang="en-US" sz="1924" spc="57" strike="noStrike" u="none">
                <a:solidFill>
                  <a:srgbClr val="454240"/>
                </a:solidFill>
                <a:latin typeface="Aileron"/>
                <a:ea typeface="Aileron"/>
                <a:cs typeface="Aileron"/>
                <a:sym typeface="Aileron"/>
              </a:rPr>
              <a:t>Cargo: Desarrollador de app web y móvil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76514" y="5972880"/>
            <a:ext cx="1948064" cy="81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17"/>
              </a:lnSpc>
              <a:spcBef>
                <a:spcPct val="0"/>
              </a:spcBef>
            </a:pPr>
            <a:r>
              <a:rPr lang="en-US" sz="1924" spc="57" strike="noStrike" u="none">
                <a:solidFill>
                  <a:srgbClr val="454240"/>
                </a:solidFill>
                <a:latin typeface="Aileron"/>
                <a:ea typeface="Aileron"/>
                <a:cs typeface="Aileron"/>
                <a:sym typeface="Aileron"/>
              </a:rPr>
              <a:t>Cargo: Desarrollador de app web y móvil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32486" y="6120518"/>
            <a:ext cx="1948064" cy="55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59" strike="noStrike" u="none">
                <a:solidFill>
                  <a:srgbClr val="454240"/>
                </a:solidFill>
                <a:latin typeface="Aileron"/>
                <a:ea typeface="Aileron"/>
                <a:cs typeface="Aileron"/>
                <a:sym typeface="Aileron"/>
              </a:rPr>
              <a:t>Miguel Montenegro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04500" y="5967642"/>
            <a:ext cx="1948064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9"/>
              </a:lnSpc>
              <a:spcBef>
                <a:spcPct val="0"/>
              </a:spcBef>
            </a:pPr>
            <a:r>
              <a:rPr lang="en-US" sz="1999" spc="59" strike="noStrike" u="none">
                <a:solidFill>
                  <a:srgbClr val="454240"/>
                </a:solidFill>
                <a:latin typeface="Aileron"/>
                <a:ea typeface="Aileron"/>
                <a:cs typeface="Aileron"/>
                <a:sym typeface="Aileron"/>
              </a:rPr>
              <a:t>Funciones desempeñadas: Desarrollador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5358840" y="1108553"/>
            <a:ext cx="11859377" cy="8069894"/>
          </a:xfrm>
          <a:prstGeom prst="rect">
            <a:avLst/>
          </a:prstGeom>
          <a:solidFill>
            <a:srgbClr val="002D3E"/>
          </a:solid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5607369" y="1365529"/>
            <a:ext cx="11362320" cy="7555943"/>
          </a:xfrm>
          <a:custGeom>
            <a:avLst/>
            <a:gdLst/>
            <a:ahLst/>
            <a:cxnLst/>
            <a:rect r="r" b="b" t="t" l="l"/>
            <a:pathLst>
              <a:path h="7555943" w="11362320">
                <a:moveTo>
                  <a:pt x="0" y="0"/>
                </a:moveTo>
                <a:lnTo>
                  <a:pt x="11362320" y="0"/>
                </a:lnTo>
                <a:lnTo>
                  <a:pt x="11362320" y="7555942"/>
                </a:lnTo>
                <a:lnTo>
                  <a:pt x="0" y="7555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781" r="0" b="-6278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3248" y="2811148"/>
            <a:ext cx="6982269" cy="4664704"/>
            <a:chOff x="0" y="0"/>
            <a:chExt cx="9309692" cy="6219605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9309692" cy="6219605"/>
            </a:xfrm>
            <a:prstGeom prst="rect">
              <a:avLst/>
            </a:prstGeom>
            <a:solidFill>
              <a:srgbClr val="002D3E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524778" y="609216"/>
              <a:ext cx="8260135" cy="1623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324"/>
                </a:lnSpc>
              </a:pPr>
              <a:r>
                <a:rPr lang="en-US" sz="8400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Preguntas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524778" y="2568104"/>
              <a:ext cx="8260135" cy="3108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780"/>
                </a:lnSpc>
              </a:pPr>
              <a:r>
                <a:rPr lang="en-US" sz="2700" spc="10">
                  <a:solidFill>
                    <a:srgbClr val="F7F7F7"/>
                  </a:solidFill>
                  <a:latin typeface="Barlow"/>
                  <a:ea typeface="Barlow"/>
                  <a:cs typeface="Barlow"/>
                  <a:sym typeface="Barlow"/>
                </a:rPr>
                <a:t>La comisión encargada de evaluar el proyecto realizará una serie de preguntas para comprender mejor los objetivos, el alcance y los desafíos encontrados durante el desarrollo.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638078" y="4448905"/>
            <a:ext cx="4722745" cy="1389189"/>
            <a:chOff x="0" y="0"/>
            <a:chExt cx="6296994" cy="1852253"/>
          </a:xfrm>
        </p:grpSpPr>
        <p:grpSp>
          <p:nvGrpSpPr>
            <p:cNvPr name="Group 3" id="3"/>
            <p:cNvGrpSpPr>
              <a:grpSpLocks noChangeAspect="true"/>
            </p:cNvGrpSpPr>
            <p:nvPr/>
          </p:nvGrpSpPr>
          <p:grpSpPr>
            <a:xfrm rot="-10800000">
              <a:off x="0" y="0"/>
              <a:ext cx="1848345" cy="1848345"/>
              <a:chOff x="0" y="0"/>
              <a:chExt cx="2653030" cy="265303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653030" cy="2654300"/>
              </a:xfrm>
              <a:custGeom>
                <a:avLst/>
                <a:gdLst/>
                <a:ahLst/>
                <a:cxnLst/>
                <a:rect r="r" b="b" t="t" l="l"/>
                <a:pathLst>
                  <a:path h="2654300" w="265303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name="AutoShape 5" id="5"/>
            <p:cNvSpPr/>
            <p:nvPr/>
          </p:nvSpPr>
          <p:spPr>
            <a:xfrm rot="-10800000">
              <a:off x="4448649" y="7814"/>
              <a:ext cx="1848345" cy="1840531"/>
            </a:xfrm>
            <a:prstGeom prst="rect">
              <a:avLst/>
            </a:prstGeom>
            <a:solidFill>
              <a:srgbClr val="000000"/>
            </a:solidFill>
          </p:spPr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-10800000">
              <a:off x="2224324" y="3907"/>
              <a:ext cx="1848345" cy="1848345"/>
              <a:chOff x="0" y="0"/>
              <a:chExt cx="1708150" cy="17081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708150" cy="1708150"/>
              </a:xfrm>
              <a:custGeom>
                <a:avLst/>
                <a:gdLst/>
                <a:ahLst/>
                <a:cxnLst/>
                <a:rect r="r" b="b" t="t" l="l"/>
                <a:pathLst>
                  <a:path h="1708150" w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3512702" y="1657678"/>
            <a:ext cx="13557206" cy="6971643"/>
            <a:chOff x="0" y="0"/>
            <a:chExt cx="18076275" cy="929552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85725"/>
              <a:ext cx="18076275" cy="1761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783"/>
                </a:lnSpc>
              </a:pPr>
              <a:r>
                <a:rPr lang="en-US" b="true" sz="8294">
                  <a:solidFill>
                    <a:srgbClr val="6C9286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Tabla de contenidos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065539"/>
              <a:ext cx="18076275" cy="62299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Descripcion del proyecto: Objetivos, Alcances y limitaciones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Metodologia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cronograma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Arquitectura de software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Modelo de datos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Tecnologias Utilizadas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Demostracion resultados del proyecto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Resultados obtenidos, obstaculos presentados durante el desarrollo</a:t>
              </a:r>
            </a:p>
            <a:p>
              <a:pPr algn="l" marL="604519" indent="-302260" lvl="1">
                <a:lnSpc>
                  <a:spcPts val="4199"/>
                </a:lnSpc>
                <a:buFont typeface="Arial"/>
                <a:buChar char="•"/>
              </a:pPr>
              <a:r>
                <a:rPr lang="en-US" sz="2799" spc="11" u="none">
                  <a:solidFill>
                    <a:srgbClr val="6C9286"/>
                  </a:solidFill>
                  <a:latin typeface="Barlow"/>
                  <a:ea typeface="Barlow"/>
                  <a:cs typeface="Barlow"/>
                  <a:sym typeface="Barlow"/>
                </a:rPr>
                <a:t>Conclusiones y Preguntas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2165974"/>
              <a:ext cx="1324627" cy="223120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6200" y="8652510"/>
            <a:ext cx="9584055" cy="2045970"/>
            <a:chOff x="0" y="0"/>
            <a:chExt cx="12778740" cy="27279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50800" y="35560"/>
              <a:ext cx="12675870" cy="2641600"/>
            </a:xfrm>
            <a:custGeom>
              <a:avLst/>
              <a:gdLst/>
              <a:ahLst/>
              <a:cxnLst/>
              <a:rect r="r" b="b" t="t" l="l"/>
              <a:pathLst>
                <a:path h="2641600" w="12675870">
                  <a:moveTo>
                    <a:pt x="0" y="1446530"/>
                  </a:moveTo>
                  <a:cubicBezTo>
                    <a:pt x="5080" y="1267460"/>
                    <a:pt x="16510" y="1223010"/>
                    <a:pt x="31750" y="1181100"/>
                  </a:cubicBezTo>
                  <a:cubicBezTo>
                    <a:pt x="48260" y="1139190"/>
                    <a:pt x="69850" y="1098550"/>
                    <a:pt x="95250" y="1061720"/>
                  </a:cubicBezTo>
                  <a:cubicBezTo>
                    <a:pt x="120650" y="1024890"/>
                    <a:pt x="151130" y="990600"/>
                    <a:pt x="184150" y="961390"/>
                  </a:cubicBezTo>
                  <a:cubicBezTo>
                    <a:pt x="217170" y="930910"/>
                    <a:pt x="255270" y="905510"/>
                    <a:pt x="294640" y="883920"/>
                  </a:cubicBezTo>
                  <a:cubicBezTo>
                    <a:pt x="334010" y="863600"/>
                    <a:pt x="377190" y="847090"/>
                    <a:pt x="420370" y="836930"/>
                  </a:cubicBezTo>
                  <a:cubicBezTo>
                    <a:pt x="464820" y="825500"/>
                    <a:pt x="554990" y="820420"/>
                    <a:pt x="554990" y="820420"/>
                  </a:cubicBezTo>
                  <a:cubicBezTo>
                    <a:pt x="554990" y="820420"/>
                    <a:pt x="668020" y="834390"/>
                    <a:pt x="679450" y="820420"/>
                  </a:cubicBezTo>
                  <a:cubicBezTo>
                    <a:pt x="684530" y="814070"/>
                    <a:pt x="674370" y="792480"/>
                    <a:pt x="674370" y="791210"/>
                  </a:cubicBezTo>
                  <a:cubicBezTo>
                    <a:pt x="674370" y="789940"/>
                    <a:pt x="676910" y="746760"/>
                    <a:pt x="679450" y="723900"/>
                  </a:cubicBezTo>
                  <a:cubicBezTo>
                    <a:pt x="680720" y="702310"/>
                    <a:pt x="683260" y="657860"/>
                    <a:pt x="683260" y="656590"/>
                  </a:cubicBezTo>
                  <a:cubicBezTo>
                    <a:pt x="683260" y="656590"/>
                    <a:pt x="697230" y="614680"/>
                    <a:pt x="703580" y="593090"/>
                  </a:cubicBezTo>
                  <a:cubicBezTo>
                    <a:pt x="709930" y="571500"/>
                    <a:pt x="723900" y="529590"/>
                    <a:pt x="723900" y="528320"/>
                  </a:cubicBezTo>
                  <a:cubicBezTo>
                    <a:pt x="723900" y="528320"/>
                    <a:pt x="748030" y="490220"/>
                    <a:pt x="759460" y="471170"/>
                  </a:cubicBezTo>
                  <a:cubicBezTo>
                    <a:pt x="770890" y="452120"/>
                    <a:pt x="793750" y="414020"/>
                    <a:pt x="793750" y="414020"/>
                  </a:cubicBezTo>
                  <a:cubicBezTo>
                    <a:pt x="795020" y="412750"/>
                    <a:pt x="826770" y="382270"/>
                    <a:pt x="842010" y="365760"/>
                  </a:cubicBezTo>
                  <a:cubicBezTo>
                    <a:pt x="858520" y="350520"/>
                    <a:pt x="889000" y="320040"/>
                    <a:pt x="890270" y="318770"/>
                  </a:cubicBezTo>
                  <a:cubicBezTo>
                    <a:pt x="890270" y="318770"/>
                    <a:pt x="928370" y="295910"/>
                    <a:pt x="947420" y="284480"/>
                  </a:cubicBezTo>
                  <a:cubicBezTo>
                    <a:pt x="967740" y="273050"/>
                    <a:pt x="1004570" y="250190"/>
                    <a:pt x="1005840" y="250190"/>
                  </a:cubicBezTo>
                  <a:cubicBezTo>
                    <a:pt x="1007110" y="248920"/>
                    <a:pt x="1049020" y="236220"/>
                    <a:pt x="1070610" y="229870"/>
                  </a:cubicBezTo>
                  <a:cubicBezTo>
                    <a:pt x="1092200" y="223520"/>
                    <a:pt x="1101090" y="218440"/>
                    <a:pt x="1134110" y="210820"/>
                  </a:cubicBezTo>
                  <a:cubicBezTo>
                    <a:pt x="1240790" y="184150"/>
                    <a:pt x="1576070" y="111760"/>
                    <a:pt x="1811020" y="80010"/>
                  </a:cubicBezTo>
                  <a:cubicBezTo>
                    <a:pt x="2061210" y="45720"/>
                    <a:pt x="2312670" y="25400"/>
                    <a:pt x="2592070" y="15240"/>
                  </a:cubicBezTo>
                  <a:cubicBezTo>
                    <a:pt x="2912110" y="3810"/>
                    <a:pt x="3282950" y="0"/>
                    <a:pt x="3624580" y="26670"/>
                  </a:cubicBezTo>
                  <a:cubicBezTo>
                    <a:pt x="3964940" y="53340"/>
                    <a:pt x="4389120" y="109220"/>
                    <a:pt x="4639310" y="176530"/>
                  </a:cubicBezTo>
                  <a:cubicBezTo>
                    <a:pt x="4794250" y="218440"/>
                    <a:pt x="4955540" y="323850"/>
                    <a:pt x="5002530" y="321310"/>
                  </a:cubicBezTo>
                  <a:cubicBezTo>
                    <a:pt x="5013960" y="321310"/>
                    <a:pt x="5015230" y="314960"/>
                    <a:pt x="5024120" y="309880"/>
                  </a:cubicBezTo>
                  <a:cubicBezTo>
                    <a:pt x="5038090" y="302260"/>
                    <a:pt x="5082540" y="279400"/>
                    <a:pt x="5083810" y="278130"/>
                  </a:cubicBezTo>
                  <a:cubicBezTo>
                    <a:pt x="5083810" y="278130"/>
                    <a:pt x="5126990" y="267970"/>
                    <a:pt x="5148580" y="261620"/>
                  </a:cubicBezTo>
                  <a:cubicBezTo>
                    <a:pt x="5170170" y="256540"/>
                    <a:pt x="5179060" y="252730"/>
                    <a:pt x="5213350" y="245110"/>
                  </a:cubicBezTo>
                  <a:cubicBezTo>
                    <a:pt x="5334000" y="222250"/>
                    <a:pt x="5759450" y="154940"/>
                    <a:pt x="6041390" y="124460"/>
                  </a:cubicBezTo>
                  <a:cubicBezTo>
                    <a:pt x="6333490" y="92710"/>
                    <a:pt x="6629400" y="67310"/>
                    <a:pt x="6936740" y="60960"/>
                  </a:cubicBezTo>
                  <a:cubicBezTo>
                    <a:pt x="7261860" y="53340"/>
                    <a:pt x="7633970" y="17780"/>
                    <a:pt x="7945120" y="86360"/>
                  </a:cubicBezTo>
                  <a:cubicBezTo>
                    <a:pt x="8235950" y="151130"/>
                    <a:pt x="8613140" y="271780"/>
                    <a:pt x="8751570" y="435610"/>
                  </a:cubicBezTo>
                  <a:cubicBezTo>
                    <a:pt x="8848090" y="548640"/>
                    <a:pt x="8769350" y="779780"/>
                    <a:pt x="8853170" y="845820"/>
                  </a:cubicBezTo>
                  <a:cubicBezTo>
                    <a:pt x="8929370" y="906780"/>
                    <a:pt x="9058910" y="848360"/>
                    <a:pt x="9206230" y="852170"/>
                  </a:cubicBezTo>
                  <a:cubicBezTo>
                    <a:pt x="9447530" y="861060"/>
                    <a:pt x="9876790" y="876300"/>
                    <a:pt x="10168890" y="897890"/>
                  </a:cubicBezTo>
                  <a:cubicBezTo>
                    <a:pt x="10414000" y="916940"/>
                    <a:pt x="10584180" y="928370"/>
                    <a:pt x="10844530" y="969010"/>
                  </a:cubicBezTo>
                  <a:cubicBezTo>
                    <a:pt x="11205210" y="1024890"/>
                    <a:pt x="12124690" y="1231900"/>
                    <a:pt x="12128500" y="1231900"/>
                  </a:cubicBezTo>
                  <a:cubicBezTo>
                    <a:pt x="12129770" y="1231900"/>
                    <a:pt x="12172950" y="1238250"/>
                    <a:pt x="12194540" y="1240790"/>
                  </a:cubicBezTo>
                  <a:cubicBezTo>
                    <a:pt x="12217400" y="1243330"/>
                    <a:pt x="12260580" y="1249680"/>
                    <a:pt x="12261850" y="1249680"/>
                  </a:cubicBezTo>
                  <a:cubicBezTo>
                    <a:pt x="12263120" y="1249680"/>
                    <a:pt x="12303760" y="1266190"/>
                    <a:pt x="12324080" y="1275080"/>
                  </a:cubicBezTo>
                  <a:cubicBezTo>
                    <a:pt x="12345670" y="1282700"/>
                    <a:pt x="12386310" y="1299210"/>
                    <a:pt x="12387580" y="1299210"/>
                  </a:cubicBezTo>
                  <a:cubicBezTo>
                    <a:pt x="12387580" y="1300480"/>
                    <a:pt x="12423140" y="1325880"/>
                    <a:pt x="12442190" y="1338580"/>
                  </a:cubicBezTo>
                  <a:cubicBezTo>
                    <a:pt x="12459970" y="1351280"/>
                    <a:pt x="12495530" y="1376680"/>
                    <a:pt x="12496800" y="1377950"/>
                  </a:cubicBezTo>
                  <a:cubicBezTo>
                    <a:pt x="12498070" y="1377950"/>
                    <a:pt x="12526010" y="1412240"/>
                    <a:pt x="12541250" y="1428750"/>
                  </a:cubicBezTo>
                  <a:cubicBezTo>
                    <a:pt x="12555220" y="1445260"/>
                    <a:pt x="12584430" y="1479550"/>
                    <a:pt x="12584430" y="1479550"/>
                  </a:cubicBezTo>
                  <a:cubicBezTo>
                    <a:pt x="12585700" y="1480820"/>
                    <a:pt x="12604750" y="1520190"/>
                    <a:pt x="12614910" y="1539240"/>
                  </a:cubicBezTo>
                  <a:cubicBezTo>
                    <a:pt x="12625070" y="1559560"/>
                    <a:pt x="12645390" y="1598930"/>
                    <a:pt x="12645390" y="1600200"/>
                  </a:cubicBezTo>
                  <a:cubicBezTo>
                    <a:pt x="12645390" y="1600200"/>
                    <a:pt x="12655550" y="1643380"/>
                    <a:pt x="12660630" y="1664970"/>
                  </a:cubicBezTo>
                  <a:cubicBezTo>
                    <a:pt x="12665710" y="1687830"/>
                    <a:pt x="12675870" y="1729740"/>
                    <a:pt x="12675870" y="1731010"/>
                  </a:cubicBezTo>
                  <a:cubicBezTo>
                    <a:pt x="12675870" y="1732280"/>
                    <a:pt x="12675870" y="1775460"/>
                    <a:pt x="12674600" y="1798320"/>
                  </a:cubicBezTo>
                  <a:cubicBezTo>
                    <a:pt x="12674600" y="1821180"/>
                    <a:pt x="12674600" y="1864360"/>
                    <a:pt x="12674600" y="1865630"/>
                  </a:cubicBezTo>
                  <a:cubicBezTo>
                    <a:pt x="12673330" y="1865630"/>
                    <a:pt x="12673330" y="1865630"/>
                    <a:pt x="12673330" y="1865630"/>
                  </a:cubicBezTo>
                  <a:cubicBezTo>
                    <a:pt x="12673330" y="1866900"/>
                    <a:pt x="12663170" y="1908810"/>
                    <a:pt x="12656820" y="1931670"/>
                  </a:cubicBezTo>
                  <a:cubicBezTo>
                    <a:pt x="12651740" y="1953260"/>
                    <a:pt x="12640310" y="1995170"/>
                    <a:pt x="12640310" y="1996440"/>
                  </a:cubicBezTo>
                  <a:cubicBezTo>
                    <a:pt x="12639040" y="1996440"/>
                    <a:pt x="12618720" y="2035810"/>
                    <a:pt x="12607290" y="2054860"/>
                  </a:cubicBezTo>
                  <a:cubicBezTo>
                    <a:pt x="12597130" y="2075180"/>
                    <a:pt x="12575540" y="2113280"/>
                    <a:pt x="12575540" y="2114550"/>
                  </a:cubicBezTo>
                  <a:cubicBezTo>
                    <a:pt x="12575540" y="2115820"/>
                    <a:pt x="12545060" y="2147570"/>
                    <a:pt x="12529820" y="2164080"/>
                  </a:cubicBezTo>
                  <a:cubicBezTo>
                    <a:pt x="12514580" y="2180590"/>
                    <a:pt x="12485370" y="2213610"/>
                    <a:pt x="12485370" y="2213610"/>
                  </a:cubicBezTo>
                  <a:cubicBezTo>
                    <a:pt x="12484100" y="2214880"/>
                    <a:pt x="12447270" y="2239010"/>
                    <a:pt x="12428220" y="2251710"/>
                  </a:cubicBezTo>
                  <a:cubicBezTo>
                    <a:pt x="12410440" y="2264410"/>
                    <a:pt x="12373610" y="2288540"/>
                    <a:pt x="12372340" y="2288540"/>
                  </a:cubicBezTo>
                  <a:cubicBezTo>
                    <a:pt x="12372340" y="2289810"/>
                    <a:pt x="12330430" y="2303780"/>
                    <a:pt x="12310110" y="2311400"/>
                  </a:cubicBezTo>
                  <a:cubicBezTo>
                    <a:pt x="12288520" y="2320290"/>
                    <a:pt x="12246610" y="2334260"/>
                    <a:pt x="12246610" y="2335530"/>
                  </a:cubicBezTo>
                  <a:cubicBezTo>
                    <a:pt x="12245340" y="2335530"/>
                    <a:pt x="12200890" y="2339340"/>
                    <a:pt x="12179300" y="2341880"/>
                  </a:cubicBezTo>
                  <a:cubicBezTo>
                    <a:pt x="12156440" y="2344420"/>
                    <a:pt x="12142470" y="2346960"/>
                    <a:pt x="12111990" y="2349500"/>
                  </a:cubicBezTo>
                  <a:cubicBezTo>
                    <a:pt x="12053570" y="2353310"/>
                    <a:pt x="11957050" y="2357120"/>
                    <a:pt x="11849100" y="2358390"/>
                  </a:cubicBezTo>
                  <a:cubicBezTo>
                    <a:pt x="11676380" y="2359660"/>
                    <a:pt x="11443970" y="2352040"/>
                    <a:pt x="11169650" y="2348230"/>
                  </a:cubicBezTo>
                  <a:cubicBezTo>
                    <a:pt x="10753090" y="2341880"/>
                    <a:pt x="10133330" y="2338070"/>
                    <a:pt x="9593580" y="2325370"/>
                  </a:cubicBezTo>
                  <a:cubicBezTo>
                    <a:pt x="9023350" y="2312670"/>
                    <a:pt x="8239760" y="2287270"/>
                    <a:pt x="7838440" y="2270760"/>
                  </a:cubicBezTo>
                  <a:cubicBezTo>
                    <a:pt x="7628890" y="2261870"/>
                    <a:pt x="7419340" y="2244090"/>
                    <a:pt x="7358380" y="2245360"/>
                  </a:cubicBezTo>
                  <a:cubicBezTo>
                    <a:pt x="7344410" y="2245360"/>
                    <a:pt x="7334250" y="2246630"/>
                    <a:pt x="7332980" y="2246630"/>
                  </a:cubicBezTo>
                  <a:cubicBezTo>
                    <a:pt x="7331710" y="2246630"/>
                    <a:pt x="6614160" y="2242820"/>
                    <a:pt x="6297930" y="2252980"/>
                  </a:cubicBezTo>
                  <a:cubicBezTo>
                    <a:pt x="6031230" y="2260600"/>
                    <a:pt x="5772150" y="2270760"/>
                    <a:pt x="5557520" y="2291080"/>
                  </a:cubicBezTo>
                  <a:cubicBezTo>
                    <a:pt x="5391150" y="2306320"/>
                    <a:pt x="5212080" y="2326640"/>
                    <a:pt x="5116830" y="2349500"/>
                  </a:cubicBezTo>
                  <a:cubicBezTo>
                    <a:pt x="5069840" y="2360930"/>
                    <a:pt x="5067300" y="2371090"/>
                    <a:pt x="5012690" y="2386330"/>
                  </a:cubicBezTo>
                  <a:cubicBezTo>
                    <a:pt x="4842510" y="2433320"/>
                    <a:pt x="3928110" y="2614930"/>
                    <a:pt x="3925570" y="2614930"/>
                  </a:cubicBezTo>
                  <a:cubicBezTo>
                    <a:pt x="3924300" y="2616200"/>
                    <a:pt x="3881120" y="2623820"/>
                    <a:pt x="3858260" y="2627630"/>
                  </a:cubicBezTo>
                  <a:cubicBezTo>
                    <a:pt x="3836670" y="2632710"/>
                    <a:pt x="3793490" y="2641600"/>
                    <a:pt x="3792220" y="2641600"/>
                  </a:cubicBezTo>
                  <a:cubicBezTo>
                    <a:pt x="3792220" y="2641600"/>
                    <a:pt x="3747770" y="2639060"/>
                    <a:pt x="3724910" y="2637790"/>
                  </a:cubicBezTo>
                  <a:cubicBezTo>
                    <a:pt x="3703320" y="2636520"/>
                    <a:pt x="3658870" y="2633980"/>
                    <a:pt x="3658870" y="2633980"/>
                  </a:cubicBezTo>
                  <a:cubicBezTo>
                    <a:pt x="3657600" y="2633980"/>
                    <a:pt x="3657600" y="2633980"/>
                    <a:pt x="3657600" y="2633980"/>
                  </a:cubicBezTo>
                  <a:cubicBezTo>
                    <a:pt x="3657600" y="2633980"/>
                    <a:pt x="3615690" y="2621280"/>
                    <a:pt x="3594100" y="2614930"/>
                  </a:cubicBezTo>
                  <a:cubicBezTo>
                    <a:pt x="3572510" y="2608580"/>
                    <a:pt x="3530600" y="2595880"/>
                    <a:pt x="3529330" y="2595880"/>
                  </a:cubicBezTo>
                  <a:cubicBezTo>
                    <a:pt x="3528060" y="2595880"/>
                    <a:pt x="3489960" y="2573020"/>
                    <a:pt x="3470910" y="2561590"/>
                  </a:cubicBezTo>
                  <a:cubicBezTo>
                    <a:pt x="3451860" y="2550160"/>
                    <a:pt x="3413760" y="2527300"/>
                    <a:pt x="3413760" y="2527300"/>
                  </a:cubicBezTo>
                  <a:cubicBezTo>
                    <a:pt x="3412490" y="2527300"/>
                    <a:pt x="3412490" y="2527300"/>
                    <a:pt x="3412490" y="2527300"/>
                  </a:cubicBezTo>
                  <a:cubicBezTo>
                    <a:pt x="3412490" y="2527300"/>
                    <a:pt x="3380740" y="2495550"/>
                    <a:pt x="3365500" y="2480310"/>
                  </a:cubicBezTo>
                  <a:cubicBezTo>
                    <a:pt x="3348990" y="2465070"/>
                    <a:pt x="3317240" y="2433320"/>
                    <a:pt x="3317240" y="2433320"/>
                  </a:cubicBezTo>
                  <a:cubicBezTo>
                    <a:pt x="3315970" y="2432050"/>
                    <a:pt x="3293110" y="2395220"/>
                    <a:pt x="3281680" y="2376170"/>
                  </a:cubicBezTo>
                  <a:cubicBezTo>
                    <a:pt x="3268980" y="2357120"/>
                    <a:pt x="3246120" y="2319020"/>
                    <a:pt x="3246120" y="2319020"/>
                  </a:cubicBezTo>
                  <a:cubicBezTo>
                    <a:pt x="3244850" y="2317750"/>
                    <a:pt x="3232150" y="2275840"/>
                    <a:pt x="3224530" y="2254250"/>
                  </a:cubicBezTo>
                  <a:cubicBezTo>
                    <a:pt x="3218180" y="2232660"/>
                    <a:pt x="3204210" y="2190750"/>
                    <a:pt x="3204210" y="2190750"/>
                  </a:cubicBezTo>
                  <a:cubicBezTo>
                    <a:pt x="3204210" y="2189480"/>
                    <a:pt x="3201670" y="2146300"/>
                    <a:pt x="3199130" y="2123440"/>
                  </a:cubicBezTo>
                  <a:cubicBezTo>
                    <a:pt x="3197860" y="2100580"/>
                    <a:pt x="3195320" y="2057400"/>
                    <a:pt x="3195320" y="2056130"/>
                  </a:cubicBezTo>
                  <a:cubicBezTo>
                    <a:pt x="3195320" y="2054860"/>
                    <a:pt x="3216910" y="2012950"/>
                    <a:pt x="3205480" y="1996440"/>
                  </a:cubicBezTo>
                  <a:cubicBezTo>
                    <a:pt x="3164840" y="1946910"/>
                    <a:pt x="2824480" y="1973580"/>
                    <a:pt x="2614930" y="1963420"/>
                  </a:cubicBezTo>
                  <a:cubicBezTo>
                    <a:pt x="2377440" y="1953260"/>
                    <a:pt x="2098040" y="1941830"/>
                    <a:pt x="1856740" y="1938020"/>
                  </a:cubicBezTo>
                  <a:cubicBezTo>
                    <a:pt x="1633220" y="1934210"/>
                    <a:pt x="1430020" y="1938020"/>
                    <a:pt x="1214120" y="1938020"/>
                  </a:cubicBezTo>
                  <a:cubicBezTo>
                    <a:pt x="995680" y="1938020"/>
                    <a:pt x="690880" y="1946910"/>
                    <a:pt x="554990" y="1938020"/>
                  </a:cubicBezTo>
                  <a:cubicBezTo>
                    <a:pt x="492760" y="1934210"/>
                    <a:pt x="464820" y="1932940"/>
                    <a:pt x="420370" y="1921510"/>
                  </a:cubicBezTo>
                  <a:cubicBezTo>
                    <a:pt x="377190" y="1911350"/>
                    <a:pt x="334010" y="1894840"/>
                    <a:pt x="294640" y="1874520"/>
                  </a:cubicBezTo>
                  <a:cubicBezTo>
                    <a:pt x="255270" y="1852930"/>
                    <a:pt x="217170" y="1827530"/>
                    <a:pt x="184150" y="1797050"/>
                  </a:cubicBezTo>
                  <a:cubicBezTo>
                    <a:pt x="151130" y="1767840"/>
                    <a:pt x="120650" y="1733550"/>
                    <a:pt x="95250" y="1696720"/>
                  </a:cubicBezTo>
                  <a:cubicBezTo>
                    <a:pt x="69850" y="1659890"/>
                    <a:pt x="48260" y="1619250"/>
                    <a:pt x="31750" y="1577340"/>
                  </a:cubicBezTo>
                  <a:cubicBezTo>
                    <a:pt x="16510" y="1535430"/>
                    <a:pt x="0" y="1446530"/>
                    <a:pt x="0" y="1446530"/>
                  </a:cubicBezTo>
                </a:path>
              </a:pathLst>
            </a:custGeom>
            <a:solidFill>
              <a:srgbClr val="289DD2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939462" y="7689532"/>
            <a:ext cx="8481060" cy="3275647"/>
            <a:chOff x="0" y="0"/>
            <a:chExt cx="11308080" cy="43675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6040" y="2540"/>
              <a:ext cx="11377930" cy="4366260"/>
            </a:xfrm>
            <a:custGeom>
              <a:avLst/>
              <a:gdLst/>
              <a:ahLst/>
              <a:cxnLst/>
              <a:rect r="r" b="b" t="t" l="l"/>
              <a:pathLst>
                <a:path h="4366260" w="11377930">
                  <a:moveTo>
                    <a:pt x="116840" y="2974340"/>
                  </a:moveTo>
                  <a:cubicBezTo>
                    <a:pt x="868680" y="1968500"/>
                    <a:pt x="1022350" y="1855470"/>
                    <a:pt x="1212850" y="1743710"/>
                  </a:cubicBezTo>
                  <a:cubicBezTo>
                    <a:pt x="1419860" y="1621790"/>
                    <a:pt x="1809750" y="1477010"/>
                    <a:pt x="1912620" y="1452880"/>
                  </a:cubicBezTo>
                  <a:cubicBezTo>
                    <a:pt x="1940560" y="1446530"/>
                    <a:pt x="1955800" y="1455420"/>
                    <a:pt x="1967230" y="1447800"/>
                  </a:cubicBezTo>
                  <a:cubicBezTo>
                    <a:pt x="1976120" y="1442720"/>
                    <a:pt x="1971040" y="1435100"/>
                    <a:pt x="1983740" y="1423670"/>
                  </a:cubicBezTo>
                  <a:cubicBezTo>
                    <a:pt x="2047240" y="1363980"/>
                    <a:pt x="2475230" y="1057910"/>
                    <a:pt x="2759710" y="989330"/>
                  </a:cubicBezTo>
                  <a:cubicBezTo>
                    <a:pt x="3061970" y="916940"/>
                    <a:pt x="3562350" y="989330"/>
                    <a:pt x="3755390" y="1028700"/>
                  </a:cubicBezTo>
                  <a:cubicBezTo>
                    <a:pt x="3837940" y="1045210"/>
                    <a:pt x="3862070" y="1098550"/>
                    <a:pt x="3926840" y="1092200"/>
                  </a:cubicBezTo>
                  <a:cubicBezTo>
                    <a:pt x="4018280" y="1084580"/>
                    <a:pt x="4109720" y="938530"/>
                    <a:pt x="4244340" y="906780"/>
                  </a:cubicBezTo>
                  <a:cubicBezTo>
                    <a:pt x="4439920" y="861060"/>
                    <a:pt x="4808220" y="885190"/>
                    <a:pt x="5015230" y="963930"/>
                  </a:cubicBezTo>
                  <a:cubicBezTo>
                    <a:pt x="5186680" y="1029970"/>
                    <a:pt x="5299710" y="1290320"/>
                    <a:pt x="5427980" y="1282700"/>
                  </a:cubicBezTo>
                  <a:cubicBezTo>
                    <a:pt x="5554980" y="1275080"/>
                    <a:pt x="5645150" y="1028700"/>
                    <a:pt x="5783580" y="930910"/>
                  </a:cubicBezTo>
                  <a:cubicBezTo>
                    <a:pt x="5932170" y="826770"/>
                    <a:pt x="6113780" y="716280"/>
                    <a:pt x="6299200" y="685800"/>
                  </a:cubicBezTo>
                  <a:cubicBezTo>
                    <a:pt x="6496050" y="652780"/>
                    <a:pt x="6812280" y="800100"/>
                    <a:pt x="6935470" y="760730"/>
                  </a:cubicBezTo>
                  <a:cubicBezTo>
                    <a:pt x="6997700" y="740410"/>
                    <a:pt x="7034530" y="683260"/>
                    <a:pt x="7054850" y="652780"/>
                  </a:cubicBezTo>
                  <a:cubicBezTo>
                    <a:pt x="7066280" y="636270"/>
                    <a:pt x="7070090" y="607060"/>
                    <a:pt x="7070090" y="605790"/>
                  </a:cubicBezTo>
                  <a:cubicBezTo>
                    <a:pt x="7070090" y="605790"/>
                    <a:pt x="7094220" y="567690"/>
                    <a:pt x="7105650" y="548640"/>
                  </a:cubicBezTo>
                  <a:cubicBezTo>
                    <a:pt x="7118350" y="529590"/>
                    <a:pt x="7141210" y="492760"/>
                    <a:pt x="7141210" y="492760"/>
                  </a:cubicBezTo>
                  <a:cubicBezTo>
                    <a:pt x="7141210" y="492760"/>
                    <a:pt x="7141210" y="492760"/>
                    <a:pt x="7141210" y="491490"/>
                  </a:cubicBezTo>
                  <a:cubicBezTo>
                    <a:pt x="7142480" y="491490"/>
                    <a:pt x="7174230" y="461010"/>
                    <a:pt x="7190740" y="445770"/>
                  </a:cubicBezTo>
                  <a:cubicBezTo>
                    <a:pt x="7205980" y="429260"/>
                    <a:pt x="7237730" y="398780"/>
                    <a:pt x="7239000" y="398780"/>
                  </a:cubicBezTo>
                  <a:cubicBezTo>
                    <a:pt x="7239000" y="397510"/>
                    <a:pt x="7277100" y="375920"/>
                    <a:pt x="7296150" y="364490"/>
                  </a:cubicBezTo>
                  <a:cubicBezTo>
                    <a:pt x="7316470" y="353060"/>
                    <a:pt x="7354570" y="331470"/>
                    <a:pt x="7354570" y="330200"/>
                  </a:cubicBezTo>
                  <a:cubicBezTo>
                    <a:pt x="7355840" y="330200"/>
                    <a:pt x="7397750" y="317500"/>
                    <a:pt x="7419340" y="311150"/>
                  </a:cubicBezTo>
                  <a:cubicBezTo>
                    <a:pt x="7440930" y="304800"/>
                    <a:pt x="7482840" y="293370"/>
                    <a:pt x="7484110" y="293370"/>
                  </a:cubicBezTo>
                  <a:cubicBezTo>
                    <a:pt x="7485380" y="292100"/>
                    <a:pt x="7528560" y="290830"/>
                    <a:pt x="7551420" y="289560"/>
                  </a:cubicBezTo>
                  <a:cubicBezTo>
                    <a:pt x="7574280" y="288290"/>
                    <a:pt x="7617460" y="287020"/>
                    <a:pt x="7618730" y="287020"/>
                  </a:cubicBezTo>
                  <a:cubicBezTo>
                    <a:pt x="7618730" y="287020"/>
                    <a:pt x="7626350" y="290830"/>
                    <a:pt x="7635240" y="290830"/>
                  </a:cubicBezTo>
                  <a:cubicBezTo>
                    <a:pt x="7687310" y="285750"/>
                    <a:pt x="7941310" y="127000"/>
                    <a:pt x="8131810" y="85090"/>
                  </a:cubicBezTo>
                  <a:cubicBezTo>
                    <a:pt x="8365490" y="33020"/>
                    <a:pt x="8657590" y="0"/>
                    <a:pt x="8945880" y="48260"/>
                  </a:cubicBezTo>
                  <a:cubicBezTo>
                    <a:pt x="9296400" y="107950"/>
                    <a:pt x="9843770" y="323850"/>
                    <a:pt x="10069830" y="497840"/>
                  </a:cubicBezTo>
                  <a:cubicBezTo>
                    <a:pt x="10200640" y="598170"/>
                    <a:pt x="10265410" y="782320"/>
                    <a:pt x="10312400" y="822960"/>
                  </a:cubicBezTo>
                  <a:cubicBezTo>
                    <a:pt x="10326370" y="834390"/>
                    <a:pt x="10330180" y="828040"/>
                    <a:pt x="10345420" y="840740"/>
                  </a:cubicBezTo>
                  <a:cubicBezTo>
                    <a:pt x="10408920" y="892810"/>
                    <a:pt x="10656570" y="1150620"/>
                    <a:pt x="10758170" y="1330960"/>
                  </a:cubicBezTo>
                  <a:cubicBezTo>
                    <a:pt x="10857230" y="1507490"/>
                    <a:pt x="10873740" y="1752600"/>
                    <a:pt x="10951210" y="1911350"/>
                  </a:cubicBezTo>
                  <a:cubicBezTo>
                    <a:pt x="11013440" y="2035810"/>
                    <a:pt x="11104880" y="2085340"/>
                    <a:pt x="11162030" y="2221230"/>
                  </a:cubicBezTo>
                  <a:cubicBezTo>
                    <a:pt x="11247120" y="2429510"/>
                    <a:pt x="11377930" y="2821940"/>
                    <a:pt x="11323320" y="3078480"/>
                  </a:cubicBezTo>
                  <a:cubicBezTo>
                    <a:pt x="11271250" y="3323590"/>
                    <a:pt x="11066780" y="3587750"/>
                    <a:pt x="10868660" y="3732530"/>
                  </a:cubicBezTo>
                  <a:cubicBezTo>
                    <a:pt x="10678160" y="3872230"/>
                    <a:pt x="10406380" y="3914140"/>
                    <a:pt x="10167620" y="3948430"/>
                  </a:cubicBezTo>
                  <a:cubicBezTo>
                    <a:pt x="9927590" y="3983990"/>
                    <a:pt x="9664700" y="3961130"/>
                    <a:pt x="9432290" y="3943350"/>
                  </a:cubicBezTo>
                  <a:cubicBezTo>
                    <a:pt x="9222740" y="3926840"/>
                    <a:pt x="9004300" y="3906520"/>
                    <a:pt x="8834120" y="3856990"/>
                  </a:cubicBezTo>
                  <a:cubicBezTo>
                    <a:pt x="8696960" y="3817620"/>
                    <a:pt x="8618220" y="3703320"/>
                    <a:pt x="8478520" y="3695700"/>
                  </a:cubicBezTo>
                  <a:cubicBezTo>
                    <a:pt x="8286750" y="3685540"/>
                    <a:pt x="8026400" y="3872230"/>
                    <a:pt x="7781290" y="3925570"/>
                  </a:cubicBezTo>
                  <a:cubicBezTo>
                    <a:pt x="7520940" y="3983990"/>
                    <a:pt x="7239000" y="4051300"/>
                    <a:pt x="6957060" y="4023360"/>
                  </a:cubicBezTo>
                  <a:cubicBezTo>
                    <a:pt x="6645910" y="3991610"/>
                    <a:pt x="6123940" y="3864610"/>
                    <a:pt x="5996940" y="3710940"/>
                  </a:cubicBezTo>
                  <a:cubicBezTo>
                    <a:pt x="5928360" y="3628390"/>
                    <a:pt x="6033770" y="3465830"/>
                    <a:pt x="5961380" y="3417570"/>
                  </a:cubicBezTo>
                  <a:cubicBezTo>
                    <a:pt x="5806440" y="3315970"/>
                    <a:pt x="5113020" y="3690620"/>
                    <a:pt x="4669790" y="3788410"/>
                  </a:cubicBezTo>
                  <a:cubicBezTo>
                    <a:pt x="4212590" y="3890010"/>
                    <a:pt x="3563620" y="3985260"/>
                    <a:pt x="3260090" y="4010660"/>
                  </a:cubicBezTo>
                  <a:cubicBezTo>
                    <a:pt x="3117850" y="4023360"/>
                    <a:pt x="3041650" y="3994150"/>
                    <a:pt x="2942590" y="4017010"/>
                  </a:cubicBezTo>
                  <a:cubicBezTo>
                    <a:pt x="2848610" y="4037330"/>
                    <a:pt x="2795270" y="4099560"/>
                    <a:pt x="2679700" y="4136390"/>
                  </a:cubicBezTo>
                  <a:cubicBezTo>
                    <a:pt x="2481580" y="4198620"/>
                    <a:pt x="2108200" y="4259580"/>
                    <a:pt x="1838960" y="4288790"/>
                  </a:cubicBezTo>
                  <a:cubicBezTo>
                    <a:pt x="1593850" y="4314190"/>
                    <a:pt x="1381760" y="4366260"/>
                    <a:pt x="1132840" y="4314190"/>
                  </a:cubicBezTo>
                  <a:cubicBezTo>
                    <a:pt x="822960" y="4248150"/>
                    <a:pt x="300990" y="4077970"/>
                    <a:pt x="140970" y="3830320"/>
                  </a:cubicBezTo>
                  <a:cubicBezTo>
                    <a:pt x="0" y="3611880"/>
                    <a:pt x="116840" y="2974340"/>
                    <a:pt x="116840" y="2974340"/>
                  </a:cubicBezTo>
                  <a:moveTo>
                    <a:pt x="1080770" y="3510280"/>
                  </a:moveTo>
                  <a:cubicBezTo>
                    <a:pt x="1389380" y="3317240"/>
                    <a:pt x="1363980" y="3136900"/>
                    <a:pt x="1333500" y="3129280"/>
                  </a:cubicBezTo>
                  <a:cubicBezTo>
                    <a:pt x="1292860" y="3119120"/>
                    <a:pt x="1080770" y="3510280"/>
                    <a:pt x="1080770" y="3510280"/>
                  </a:cubicBezTo>
                </a:path>
              </a:pathLst>
            </a:custGeom>
            <a:solidFill>
              <a:srgbClr val="F2F1EC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1D4355"/>
            </a:solidFill>
          </p:spPr>
        </p:sp>
      </p:grpSp>
      <p:sp>
        <p:nvSpPr>
          <p:cNvPr name="AutoShape 8" id="8"/>
          <p:cNvSpPr/>
          <p:nvPr/>
        </p:nvSpPr>
        <p:spPr>
          <a:xfrm rot="0">
            <a:off x="3859684" y="-391894"/>
            <a:ext cx="10411065" cy="11070787"/>
          </a:xfrm>
          <a:prstGeom prst="rect">
            <a:avLst/>
          </a:prstGeom>
          <a:solidFill>
            <a:srgbClr val="F2F1EC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5238576" y="2605039"/>
            <a:ext cx="7810847" cy="5076923"/>
            <a:chOff x="0" y="0"/>
            <a:chExt cx="10414463" cy="676923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2875"/>
              <a:ext cx="10414463" cy="18134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13"/>
                </a:lnSpc>
              </a:pPr>
              <a:r>
                <a:rPr lang="en-US" b="true" sz="9628">
                  <a:solidFill>
                    <a:srgbClr val="1D4355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Introducción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73760"/>
              <a:ext cx="10414463" cy="4395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sz="2399" spc="9">
                  <a:solidFill>
                    <a:srgbClr val="1D4355"/>
                  </a:solidFill>
                  <a:latin typeface="Barlow"/>
                  <a:ea typeface="Barlow"/>
                  <a:cs typeface="Barlow"/>
                  <a:sym typeface="Barlow"/>
                </a:rPr>
                <a:t>EarthAlert es una aplicación móvil diseñada para dispositivos Android y iOS que ofrece alertas tempranas de sismos, gestión de contactos de emergencia y acceso a información de seguridad. La aplicación se enfocará inicialmente en Chile, con planes de expansión futura. EarthAlert se integrará con APIs de sismología confiables para proporcionar información actualizada sobre eventos sísmicos.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67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97973" y="3637308"/>
            <a:ext cx="5950492" cy="71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6"/>
              </a:lnSpc>
              <a:spcBef>
                <a:spcPct val="0"/>
              </a:spcBef>
            </a:pPr>
            <a:r>
              <a:rPr lang="en-US" sz="4147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Problema o dolor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90367" y="3637308"/>
            <a:ext cx="5950492" cy="713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6"/>
              </a:lnSpc>
              <a:spcBef>
                <a:spcPct val="0"/>
              </a:spcBef>
            </a:pPr>
            <a:r>
              <a:rPr lang="en-US" sz="4147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Propuesta de solución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6833" y="1193662"/>
            <a:ext cx="1343433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63"/>
              </a:lnSpc>
            </a:pPr>
            <a:r>
              <a:rPr lang="en-US" b="true" sz="7552">
                <a:solidFill>
                  <a:srgbClr val="365B6D"/>
                </a:solidFill>
                <a:latin typeface="Barlow Bold"/>
                <a:ea typeface="Barlow Bold"/>
                <a:cs typeface="Barlow Bold"/>
                <a:sym typeface="Barlow Bold"/>
              </a:rPr>
              <a:t>DESCRIPCIÓN DEL PROYECTO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88890" y="7617915"/>
            <a:ext cx="4672277" cy="143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83"/>
              </a:lnSpc>
              <a:spcBef>
                <a:spcPct val="0"/>
              </a:spcBef>
            </a:pPr>
            <a:r>
              <a:rPr lang="en-US" sz="2059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Earth Alert proporciona información precisa y oportuna sobre eventos climáticos y geológicos, permitiendo a las personas tomar medidas preventivas.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37080" y="7815189"/>
            <a:ext cx="4672277" cy="1026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9"/>
              </a:lnSpc>
              <a:spcBef>
                <a:spcPct val="0"/>
              </a:spcBef>
            </a:pPr>
            <a:r>
              <a:rPr lang="en-US" sz="1978" spc="7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La falta de sistemas de alerta temprana eficientes para desastres naturales pone en riesgo la seguridad de las comunidades.</a:t>
            </a:r>
          </a:p>
        </p:txBody>
      </p:sp>
      <p:sp>
        <p:nvSpPr>
          <p:cNvPr name="AutoShape 8" id="8"/>
          <p:cNvSpPr/>
          <p:nvPr/>
        </p:nvSpPr>
        <p:spPr>
          <a:xfrm rot="5400000">
            <a:off x="7837306" y="5939746"/>
            <a:ext cx="2622913" cy="0"/>
          </a:xfrm>
          <a:prstGeom prst="line">
            <a:avLst/>
          </a:prstGeom>
          <a:ln cap="flat" w="9525">
            <a:solidFill>
              <a:srgbClr val="54677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7F7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6B442D"/>
          </a:solid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613056" y="1771981"/>
            <a:ext cx="6799321" cy="7486319"/>
          </a:xfrm>
          <a:custGeom>
            <a:avLst/>
            <a:gdLst/>
            <a:ahLst/>
            <a:cxnLst/>
            <a:rect r="r" b="b" t="t" l="l"/>
            <a:pathLst>
              <a:path h="7486319" w="6799321">
                <a:moveTo>
                  <a:pt x="0" y="0"/>
                </a:moveTo>
                <a:lnTo>
                  <a:pt x="6799321" y="0"/>
                </a:lnTo>
                <a:lnTo>
                  <a:pt x="6799321" y="7486319"/>
                </a:lnTo>
                <a:lnTo>
                  <a:pt x="0" y="7486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117" r="0" b="-1811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871822" y="2816781"/>
            <a:ext cx="7387478" cy="4653439"/>
            <a:chOff x="0" y="0"/>
            <a:chExt cx="9849971" cy="62045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849971" cy="308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365B6D"/>
                  </a:solidFill>
                  <a:latin typeface="Barlow Bold"/>
                  <a:ea typeface="Barlow Bold"/>
                  <a:cs typeface="Barlow Bold"/>
                  <a:sym typeface="Barlow Bold"/>
                </a:rPr>
                <a:t>OBJETIVO GENERAL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648075"/>
              <a:ext cx="9055612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</a:pPr>
              <a:r>
                <a:rPr lang="en-US" sz="3399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Objetivo General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864100"/>
              <a:ext cx="9055612" cy="1340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 spc="11">
                  <a:solidFill>
                    <a:srgbClr val="365B6D"/>
                  </a:solidFill>
                  <a:latin typeface="Barlow"/>
                  <a:ea typeface="Barlow"/>
                  <a:cs typeface="Barlow"/>
                  <a:sym typeface="Barlow"/>
                </a:rPr>
                <a:t>Mejorar la seguridad y la preparación de las comunidades frente a desastres naturales.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C1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D435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430000" y="-25777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2238" y="1181249"/>
            <a:ext cx="9445526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24"/>
              </a:lnSpc>
            </a:pPr>
            <a:r>
              <a:rPr lang="en-US" b="true" sz="5562">
                <a:solidFill>
                  <a:srgbClr val="F7F7F7"/>
                </a:solidFill>
                <a:latin typeface="Barlow Bold"/>
                <a:ea typeface="Barlow Bold"/>
                <a:cs typeface="Barlow Bold"/>
                <a:sym typeface="Barlow Bold"/>
              </a:rPr>
              <a:t>OBJETIVOS ESPECÍFICOS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6284" y="3534371"/>
            <a:ext cx="4592985" cy="3025527"/>
            <a:chOff x="0" y="0"/>
            <a:chExt cx="6123980" cy="40340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874" y="7874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877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6945" y="4018153"/>
                    <a:pt x="5949188" y="4018153"/>
                  </a:cubicBezTo>
                  <a:lnTo>
                    <a:pt x="159131" y="4018153"/>
                  </a:lnTo>
                  <a:cubicBezTo>
                    <a:pt x="71374" y="4018153"/>
                    <a:pt x="127" y="3947033"/>
                    <a:pt x="127" y="3859403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4067" cy="4034028"/>
            </a:xfrm>
            <a:custGeom>
              <a:avLst/>
              <a:gdLst/>
              <a:ahLst/>
              <a:cxnLst/>
              <a:rect r="r" b="b" t="t" l="l"/>
              <a:pathLst>
                <a:path h="4034028" w="6124067">
                  <a:moveTo>
                    <a:pt x="0" y="166751"/>
                  </a:moveTo>
                  <a:cubicBezTo>
                    <a:pt x="0" y="74676"/>
                    <a:pt x="74803" y="0"/>
                    <a:pt x="167005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4067" y="74676"/>
                    <a:pt x="6124067" y="166751"/>
                  </a:cubicBezTo>
                  <a:lnTo>
                    <a:pt x="6116193" y="166751"/>
                  </a:lnTo>
                  <a:lnTo>
                    <a:pt x="6124067" y="166751"/>
                  </a:lnTo>
                  <a:lnTo>
                    <a:pt x="6124067" y="3867277"/>
                  </a:lnTo>
                  <a:lnTo>
                    <a:pt x="6116193" y="3867277"/>
                  </a:lnTo>
                  <a:lnTo>
                    <a:pt x="6124067" y="3867277"/>
                  </a:lnTo>
                  <a:cubicBezTo>
                    <a:pt x="6124067" y="3959352"/>
                    <a:pt x="6049264" y="4034028"/>
                    <a:pt x="5957062" y="4034028"/>
                  </a:cubicBezTo>
                  <a:lnTo>
                    <a:pt x="5957062" y="4026154"/>
                  </a:lnTo>
                  <a:lnTo>
                    <a:pt x="5957062" y="4034028"/>
                  </a:lnTo>
                  <a:lnTo>
                    <a:pt x="167005" y="4034028"/>
                  </a:lnTo>
                  <a:lnTo>
                    <a:pt x="167005" y="4026154"/>
                  </a:lnTo>
                  <a:lnTo>
                    <a:pt x="167005" y="4034028"/>
                  </a:lnTo>
                  <a:cubicBezTo>
                    <a:pt x="74803" y="4034028"/>
                    <a:pt x="0" y="3959352"/>
                    <a:pt x="0" y="386727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3867277"/>
                  </a:lnTo>
                  <a:lnTo>
                    <a:pt x="7874" y="3867277"/>
                  </a:lnTo>
                  <a:lnTo>
                    <a:pt x="15748" y="3867277"/>
                  </a:lnTo>
                  <a:cubicBezTo>
                    <a:pt x="15748" y="3950589"/>
                    <a:pt x="83439" y="4018153"/>
                    <a:pt x="166878" y="4018153"/>
                  </a:cubicBezTo>
                  <a:lnTo>
                    <a:pt x="5957062" y="4018153"/>
                  </a:lnTo>
                  <a:cubicBezTo>
                    <a:pt x="6040501" y="4018153"/>
                    <a:pt x="6108192" y="3950589"/>
                    <a:pt x="6108192" y="3867277"/>
                  </a:cubicBezTo>
                  <a:lnTo>
                    <a:pt x="6108192" y="166751"/>
                  </a:lnTo>
                  <a:cubicBezTo>
                    <a:pt x="6108192" y="83439"/>
                    <a:pt x="6040501" y="15875"/>
                    <a:pt x="5957062" y="15875"/>
                  </a:cubicBezTo>
                  <a:lnTo>
                    <a:pt x="167005" y="15875"/>
                  </a:lnTo>
                  <a:lnTo>
                    <a:pt x="167005" y="7874"/>
                  </a:lnTo>
                  <a:lnTo>
                    <a:pt x="167005" y="15875"/>
                  </a:lnTo>
                  <a:cubicBezTo>
                    <a:pt x="83566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85280" y="3747641"/>
            <a:ext cx="35440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Objetivo 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5280" y="4303514"/>
            <a:ext cx="3994994" cy="1434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023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Proporcionar información precisa y oportuna sobre eventos climáticos y geológicos.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850881" y="3534371"/>
            <a:ext cx="4592985" cy="3025527"/>
            <a:chOff x="0" y="0"/>
            <a:chExt cx="6123980" cy="40340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874" y="7874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877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6945" y="4018153"/>
                    <a:pt x="5949188" y="4018153"/>
                  </a:cubicBezTo>
                  <a:lnTo>
                    <a:pt x="159131" y="4018153"/>
                  </a:lnTo>
                  <a:cubicBezTo>
                    <a:pt x="71374" y="4018153"/>
                    <a:pt x="127" y="3947033"/>
                    <a:pt x="127" y="3859403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124067" cy="4034028"/>
            </a:xfrm>
            <a:custGeom>
              <a:avLst/>
              <a:gdLst/>
              <a:ahLst/>
              <a:cxnLst/>
              <a:rect r="r" b="b" t="t" l="l"/>
              <a:pathLst>
                <a:path h="4034028" w="6124067">
                  <a:moveTo>
                    <a:pt x="0" y="166751"/>
                  </a:moveTo>
                  <a:cubicBezTo>
                    <a:pt x="0" y="74676"/>
                    <a:pt x="74803" y="0"/>
                    <a:pt x="167005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4067" y="74676"/>
                    <a:pt x="6124067" y="166751"/>
                  </a:cubicBezTo>
                  <a:lnTo>
                    <a:pt x="6116193" y="166751"/>
                  </a:lnTo>
                  <a:lnTo>
                    <a:pt x="6124067" y="166751"/>
                  </a:lnTo>
                  <a:lnTo>
                    <a:pt x="6124067" y="3867277"/>
                  </a:lnTo>
                  <a:lnTo>
                    <a:pt x="6116193" y="3867277"/>
                  </a:lnTo>
                  <a:lnTo>
                    <a:pt x="6124067" y="3867277"/>
                  </a:lnTo>
                  <a:cubicBezTo>
                    <a:pt x="6124067" y="3959352"/>
                    <a:pt x="6049264" y="4034028"/>
                    <a:pt x="5957062" y="4034028"/>
                  </a:cubicBezTo>
                  <a:lnTo>
                    <a:pt x="5957062" y="4026154"/>
                  </a:lnTo>
                  <a:lnTo>
                    <a:pt x="5957062" y="4034028"/>
                  </a:lnTo>
                  <a:lnTo>
                    <a:pt x="167005" y="4034028"/>
                  </a:lnTo>
                  <a:lnTo>
                    <a:pt x="167005" y="4026154"/>
                  </a:lnTo>
                  <a:lnTo>
                    <a:pt x="167005" y="4034028"/>
                  </a:lnTo>
                  <a:cubicBezTo>
                    <a:pt x="74803" y="4034028"/>
                    <a:pt x="0" y="3959352"/>
                    <a:pt x="0" y="386727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3867277"/>
                  </a:lnTo>
                  <a:lnTo>
                    <a:pt x="7874" y="3867277"/>
                  </a:lnTo>
                  <a:lnTo>
                    <a:pt x="15748" y="3867277"/>
                  </a:lnTo>
                  <a:cubicBezTo>
                    <a:pt x="15748" y="3950589"/>
                    <a:pt x="83439" y="4018153"/>
                    <a:pt x="166878" y="4018153"/>
                  </a:cubicBezTo>
                  <a:lnTo>
                    <a:pt x="5957062" y="4018153"/>
                  </a:lnTo>
                  <a:cubicBezTo>
                    <a:pt x="6040501" y="4018153"/>
                    <a:pt x="6108192" y="3950589"/>
                    <a:pt x="6108192" y="3867277"/>
                  </a:cubicBezTo>
                  <a:lnTo>
                    <a:pt x="6108192" y="166751"/>
                  </a:lnTo>
                  <a:cubicBezTo>
                    <a:pt x="6108192" y="83439"/>
                    <a:pt x="6040501" y="15875"/>
                    <a:pt x="5957062" y="15875"/>
                  </a:cubicBezTo>
                  <a:lnTo>
                    <a:pt x="167005" y="15875"/>
                  </a:lnTo>
                  <a:lnTo>
                    <a:pt x="167005" y="7874"/>
                  </a:lnTo>
                  <a:lnTo>
                    <a:pt x="167005" y="15875"/>
                  </a:lnTo>
                  <a:cubicBezTo>
                    <a:pt x="83566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49876" y="3747641"/>
            <a:ext cx="35440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Objetivo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49876" y="4293989"/>
            <a:ext cx="3994994" cy="149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7"/>
              </a:lnSpc>
            </a:pPr>
            <a:r>
              <a:rPr lang="en-US" sz="2091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Facilitar la comunicación y coordinación entre las autoridades y la población.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86284" y="6831508"/>
            <a:ext cx="9457432" cy="2118271"/>
            <a:chOff x="0" y="0"/>
            <a:chExt cx="12609910" cy="28243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7874" y="7874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877"/>
                  </a:moveTo>
                  <a:cubicBezTo>
                    <a:pt x="0" y="71120"/>
                    <a:pt x="71501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570" y="2808478"/>
                  </a:cubicBezTo>
                  <a:lnTo>
                    <a:pt x="159512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F7F7F7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09830" cy="2824353"/>
            </a:xfrm>
            <a:custGeom>
              <a:avLst/>
              <a:gdLst/>
              <a:ahLst/>
              <a:cxnLst/>
              <a:rect r="r" b="b" t="t" l="l"/>
              <a:pathLst>
                <a:path h="2824353" w="12609830">
                  <a:moveTo>
                    <a:pt x="0" y="166751"/>
                  </a:moveTo>
                  <a:cubicBezTo>
                    <a:pt x="0" y="74676"/>
                    <a:pt x="74930" y="0"/>
                    <a:pt x="167386" y="0"/>
                  </a:cubicBezTo>
                  <a:lnTo>
                    <a:pt x="12442444" y="0"/>
                  </a:lnTo>
                  <a:lnTo>
                    <a:pt x="12442444" y="7874"/>
                  </a:lnTo>
                  <a:lnTo>
                    <a:pt x="12442444" y="0"/>
                  </a:lnTo>
                  <a:cubicBezTo>
                    <a:pt x="12534900" y="0"/>
                    <a:pt x="12609830" y="74676"/>
                    <a:pt x="12609830" y="166751"/>
                  </a:cubicBezTo>
                  <a:lnTo>
                    <a:pt x="12601956" y="166751"/>
                  </a:lnTo>
                  <a:lnTo>
                    <a:pt x="12609830" y="166751"/>
                  </a:lnTo>
                  <a:lnTo>
                    <a:pt x="12609830" y="2657602"/>
                  </a:lnTo>
                  <a:lnTo>
                    <a:pt x="12601956" y="2657602"/>
                  </a:lnTo>
                  <a:lnTo>
                    <a:pt x="12609830" y="2657602"/>
                  </a:lnTo>
                  <a:cubicBezTo>
                    <a:pt x="12609830" y="2749677"/>
                    <a:pt x="12534900" y="2824353"/>
                    <a:pt x="12442444" y="2824353"/>
                  </a:cubicBezTo>
                  <a:lnTo>
                    <a:pt x="12442444" y="2816479"/>
                  </a:lnTo>
                  <a:lnTo>
                    <a:pt x="12442444" y="2824353"/>
                  </a:lnTo>
                  <a:lnTo>
                    <a:pt x="167386" y="2824353"/>
                  </a:lnTo>
                  <a:lnTo>
                    <a:pt x="167386" y="2816479"/>
                  </a:lnTo>
                  <a:lnTo>
                    <a:pt x="167386" y="2824353"/>
                  </a:lnTo>
                  <a:cubicBezTo>
                    <a:pt x="74930" y="2824353"/>
                    <a:pt x="0" y="2749804"/>
                    <a:pt x="0" y="2657602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2657602"/>
                  </a:lnTo>
                  <a:lnTo>
                    <a:pt x="7874" y="2657602"/>
                  </a:lnTo>
                  <a:lnTo>
                    <a:pt x="15748" y="2657602"/>
                  </a:lnTo>
                  <a:cubicBezTo>
                    <a:pt x="15748" y="2740914"/>
                    <a:pt x="83566" y="2808478"/>
                    <a:pt x="167259" y="2808478"/>
                  </a:cubicBezTo>
                  <a:lnTo>
                    <a:pt x="12442444" y="2808478"/>
                  </a:lnTo>
                  <a:cubicBezTo>
                    <a:pt x="12526137" y="2808478"/>
                    <a:pt x="12593955" y="2740914"/>
                    <a:pt x="12593955" y="2657602"/>
                  </a:cubicBezTo>
                  <a:lnTo>
                    <a:pt x="12593955" y="166751"/>
                  </a:lnTo>
                  <a:cubicBezTo>
                    <a:pt x="12593955" y="83439"/>
                    <a:pt x="12526137" y="15875"/>
                    <a:pt x="12442444" y="15875"/>
                  </a:cubicBezTo>
                  <a:lnTo>
                    <a:pt x="167386" y="15875"/>
                  </a:lnTo>
                  <a:lnTo>
                    <a:pt x="167386" y="7874"/>
                  </a:lnTo>
                  <a:lnTo>
                    <a:pt x="167386" y="15875"/>
                  </a:lnTo>
                  <a:cubicBezTo>
                    <a:pt x="83693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62DDD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85280" y="7044779"/>
            <a:ext cx="354404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b="true" sz="2750">
                <a:solidFill>
                  <a:srgbClr val="365B6D"/>
                </a:solidFill>
                <a:latin typeface="Barlow Semi-Bold"/>
                <a:ea typeface="Barlow Semi-Bold"/>
                <a:cs typeface="Barlow Semi-Bold"/>
                <a:sym typeface="Barlow Semi-Bold"/>
              </a:rPr>
              <a:t>Objetivo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280" y="7581602"/>
            <a:ext cx="8859441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5"/>
              </a:lnSpc>
            </a:pPr>
            <a:r>
              <a:rPr lang="en-US" sz="2187" spc="8">
                <a:solidFill>
                  <a:srgbClr val="365B6D"/>
                </a:solidFill>
                <a:latin typeface="Barlow"/>
                <a:ea typeface="Barlow"/>
                <a:cs typeface="Barlow"/>
                <a:sym typeface="Barlow"/>
              </a:rPr>
              <a:t>Promover la educación y la concienciación sobre la importancia de la preparación ante desastres.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7F7F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256389" y="4455914"/>
            <a:ext cx="38100" cy="4458146"/>
            <a:chOff x="0" y="0"/>
            <a:chExt cx="50800" cy="59441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800" cy="5944235"/>
            </a:xfrm>
            <a:custGeom>
              <a:avLst/>
              <a:gdLst/>
              <a:ahLst/>
              <a:cxnLst/>
              <a:rect r="r" b="b" t="t" l="l"/>
              <a:pathLst>
                <a:path h="5944235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5918835"/>
                  </a:lnTo>
                  <a:cubicBezTo>
                    <a:pt x="50800" y="5932805"/>
                    <a:pt x="39370" y="5944235"/>
                    <a:pt x="25400" y="5944235"/>
                  </a:cubicBezTo>
                  <a:cubicBezTo>
                    <a:pt x="11430" y="5944235"/>
                    <a:pt x="0" y="5932805"/>
                    <a:pt x="0" y="5918835"/>
                  </a:cubicBezTo>
                  <a:close/>
                </a:path>
              </a:pathLst>
            </a:custGeom>
            <a:solidFill>
              <a:srgbClr val="41C1BA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84300" y="6312562"/>
            <a:ext cx="290440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3000" spc="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Alcance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4300" y="2050815"/>
            <a:ext cx="14409712" cy="201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49"/>
              </a:lnSpc>
              <a:spcBef>
                <a:spcPct val="0"/>
              </a:spcBef>
            </a:pPr>
            <a:r>
              <a:rPr lang="en-US" b="true" sz="8499" strike="noStrike" u="none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ALCANCES Y LIMITACIONES DEL 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7847" y="6312562"/>
            <a:ext cx="2904400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3000" spc="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Earth Alert se enfoca en la detección y alerta temprana de eventos climáticos y geológicos.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9522" y="6312562"/>
            <a:ext cx="2904400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3000" spc="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Limitaciones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271198" y="6312562"/>
            <a:ext cx="2904400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3000" spc="12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El sistema no incluye la gestión de evacuaciones o la respuesta a desastres.</a:t>
            </a:r>
          </a:p>
        </p:txBody>
      </p:sp>
      <p:sp>
        <p:nvSpPr>
          <p:cNvPr name="AutoShape 12" id="12"/>
          <p:cNvSpPr/>
          <p:nvPr/>
        </p:nvSpPr>
        <p:spPr>
          <a:xfrm flipH="true" flipV="true">
            <a:off x="76175" y="5124450"/>
            <a:ext cx="18288049" cy="952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87940" y="0"/>
            <a:ext cx="9800060" cy="10287000"/>
            <a:chOff x="0" y="0"/>
            <a:chExt cx="2581086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108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81086">
                  <a:moveTo>
                    <a:pt x="0" y="0"/>
                  </a:moveTo>
                  <a:lnTo>
                    <a:pt x="2581086" y="0"/>
                  </a:lnTo>
                  <a:lnTo>
                    <a:pt x="258108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435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81086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1556" y="4262915"/>
            <a:ext cx="5122944" cy="16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36"/>
              </a:lnSpc>
            </a:pPr>
            <a:r>
              <a:rPr lang="en-US" b="true" sz="6225">
                <a:solidFill>
                  <a:srgbClr val="F2F1EC"/>
                </a:solidFill>
                <a:latin typeface="Barlow Bold"/>
                <a:ea typeface="Barlow Bold"/>
                <a:cs typeface="Barlow Bold"/>
                <a:sym typeface="Barlow Bold"/>
              </a:rPr>
              <a:t>METODOLOGÍA DE TRABAJO</a:t>
            </a:r>
          </a:p>
        </p:txBody>
      </p:sp>
      <p:sp>
        <p:nvSpPr>
          <p:cNvPr name="AutoShape 9" id="9"/>
          <p:cNvSpPr/>
          <p:nvPr/>
        </p:nvSpPr>
        <p:spPr>
          <a:xfrm>
            <a:off x="1221556" y="6743701"/>
            <a:ext cx="5122944" cy="0"/>
          </a:xfrm>
          <a:prstGeom prst="line">
            <a:avLst/>
          </a:prstGeom>
          <a:ln cap="flat" w="38100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-5400000">
            <a:off x="12550171" y="3706174"/>
            <a:ext cx="2628218" cy="0"/>
          </a:xfrm>
          <a:prstGeom prst="line">
            <a:avLst/>
          </a:prstGeom>
          <a:ln cap="rnd" w="952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160417" y="495300"/>
            <a:ext cx="5917308" cy="841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28"/>
              </a:lnSpc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Para el desarrollo de nuestro proyecto, utilizamos la metodología ágil Scrum, trabajando en colaboración estrecha todos los días. Esto incluyó: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42932" y="1621288"/>
            <a:ext cx="3211367" cy="355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36"/>
              </a:lnSpc>
            </a:pPr>
            <a:r>
              <a:rPr lang="en-US" sz="2181" spc="8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Beneficios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42932" y="2070433"/>
            <a:ext cx="3211367" cy="168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0108" indent="-185054" lvl="1">
              <a:lnSpc>
                <a:spcPts val="2228"/>
              </a:lnSpc>
              <a:buFont typeface="Arial"/>
              <a:buChar char="•"/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Organización eficiente y resolución ágil de problemas.</a:t>
            </a:r>
          </a:p>
          <a:p>
            <a:pPr algn="l" marL="370108" indent="-185054" lvl="1">
              <a:lnSpc>
                <a:spcPts val="2228"/>
              </a:lnSpc>
              <a:buFont typeface="Arial"/>
              <a:buChar char="•"/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Mejora en la comunicación y el trabajo en equipo.</a:t>
            </a:r>
          </a:p>
          <a:p>
            <a:pPr algn="l" marL="370108" indent="-185054" lvl="1">
              <a:lnSpc>
                <a:spcPts val="2228"/>
              </a:lnSpc>
              <a:buFont typeface="Arial"/>
              <a:buChar char="•"/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Entregables consistentes al final de cada sprint.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26953" y="2685617"/>
            <a:ext cx="3437327" cy="324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5"/>
              </a:lnSpc>
            </a:pPr>
            <a:r>
              <a:rPr lang="en-US" sz="1950" spc="7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Herramientas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26953" y="3103913"/>
            <a:ext cx="3006346" cy="140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70105" indent="-185053" lvl="1">
              <a:lnSpc>
                <a:spcPts val="2228"/>
              </a:lnSpc>
              <a:buFont typeface="Arial"/>
              <a:buChar char="•"/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Google Calendar</a:t>
            </a:r>
          </a:p>
          <a:p>
            <a:pPr algn="just" marL="370105" indent="-185053" lvl="1">
              <a:lnSpc>
                <a:spcPts val="2228"/>
              </a:lnSpc>
              <a:buFont typeface="Arial"/>
              <a:buChar char="•"/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GitHub: Colaboración en el código.</a:t>
            </a:r>
          </a:p>
          <a:p>
            <a:pPr algn="just" marL="370105" indent="-185053" lvl="1">
              <a:lnSpc>
                <a:spcPts val="2228"/>
              </a:lnSpc>
              <a:buFont typeface="Arial"/>
              <a:buChar char="•"/>
            </a:pPr>
            <a:r>
              <a:rPr lang="en-US" sz="1714" spc="6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Google Meet: Reuniones virtuales.</a:t>
            </a:r>
          </a:p>
        </p:txBody>
      </p:sp>
      <p:sp>
        <p:nvSpPr>
          <p:cNvPr name="AutoShape 16" id="16"/>
          <p:cNvSpPr/>
          <p:nvPr/>
        </p:nvSpPr>
        <p:spPr>
          <a:xfrm rot="-5400000">
            <a:off x="13878000" y="8012417"/>
            <a:ext cx="3512940" cy="0"/>
          </a:xfrm>
          <a:prstGeom prst="line">
            <a:avLst/>
          </a:prstGeom>
          <a:ln cap="rnd" w="9525">
            <a:solidFill>
              <a:srgbClr val="F2F1E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876483" y="5235327"/>
            <a:ext cx="4757987" cy="3762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697" indent="-247349" lvl="1">
              <a:lnSpc>
                <a:spcPts val="2978"/>
              </a:lnSpc>
              <a:buFont typeface="Arial"/>
              <a:buChar char="•"/>
            </a:pPr>
            <a:r>
              <a:rPr lang="en-US" sz="2291" spc="9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Reuniones diarias (Daily Scrum): Para revisar el progreso y planificar las tareas del día.</a:t>
            </a:r>
          </a:p>
          <a:p>
            <a:pPr algn="l" marL="494697" indent="-247349" lvl="1">
              <a:lnSpc>
                <a:spcPts val="2978"/>
              </a:lnSpc>
              <a:buFont typeface="Arial"/>
              <a:buChar char="•"/>
            </a:pPr>
            <a:r>
              <a:rPr lang="en-US" sz="2291" spc="9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Reuniones de revisión: Al final de cada sprint para evaluar lo logrado y realizar ajustes.</a:t>
            </a:r>
          </a:p>
          <a:p>
            <a:pPr algn="l" marL="494697" indent="-247349" lvl="1">
              <a:lnSpc>
                <a:spcPts val="2978"/>
              </a:lnSpc>
              <a:buFont typeface="Arial"/>
              <a:buChar char="•"/>
            </a:pPr>
            <a:r>
              <a:rPr lang="en-US" sz="2291" spc="9">
                <a:solidFill>
                  <a:srgbClr val="F2F1EC"/>
                </a:solidFill>
                <a:latin typeface="Barlow"/>
                <a:ea typeface="Barlow"/>
                <a:cs typeface="Barlow"/>
                <a:sym typeface="Barlow"/>
              </a:rPr>
              <a:t>Comunicación constante: Garantizamos que ambos contribuyéramos activamente al avance del proyecto.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DAGW2285V5o</dc:identifier>
  <dcterms:modified xsi:type="dcterms:W3CDTF">2011-08-01T06:04:30Z</dcterms:modified>
  <cp:revision>1</cp:revision>
  <dc:title>Earth-Alert-Sistema-de-Alerta-Temprana(1).pptx</dc:title>
</cp:coreProperties>
</file>